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Corsiva"/>
      <p:regular r:id="rId33"/>
      <p:bold r:id="rId34"/>
      <p:italic r:id="rId35"/>
      <p:boldItalic r:id="rId36"/>
    </p:embeddedFont>
    <p:embeddedFont>
      <p:font typeface="Caveat SemiBo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orsi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rsiva-italic.fntdata"/><Relationship Id="rId12" Type="http://schemas.openxmlformats.org/officeDocument/2006/relationships/slide" Target="slides/slide7.xml"/><Relationship Id="rId34" Type="http://schemas.openxmlformats.org/officeDocument/2006/relationships/font" Target="fonts/Corsiva-bold.fntdata"/><Relationship Id="rId15" Type="http://schemas.openxmlformats.org/officeDocument/2006/relationships/slide" Target="slides/slide10.xml"/><Relationship Id="rId37" Type="http://schemas.openxmlformats.org/officeDocument/2006/relationships/font" Target="fonts/Caveat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Corsiv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aveat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7110a11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7110a11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bccf6a500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bccf6a50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9614d3b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9614d3b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9614d3bc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9614d3bc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9614d3bc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9614d3bc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9614d3bc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b9614d3bc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9614d3b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b9614d3b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9614d3bc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b9614d3bc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9614d3b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b9614d3b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9614d3bc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b9614d3bc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9614d3bc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9614d3bc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fb12defd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fb12defd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9614d3bc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b9614d3bc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b9614d3bc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b9614d3bc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b35310b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bb35310b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b35310b9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bb35310b9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b35310b9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bb35310b9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9614d3bc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b9614d3bc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9614d3bc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b9614d3bc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9614d3bc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b9614d3bc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7110a11b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7110a11b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7110a11b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7110a11b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7110a11b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7110a11b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bccf6a50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bccf6a5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bccf6a50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bccf6a50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bccf6a50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bccf6a50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7110a11b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7110a11b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1828500" y="1847575"/>
            <a:ext cx="5487000" cy="1215900"/>
          </a:xfrm>
          <a:prstGeom prst="rect">
            <a:avLst/>
          </a:prstGeom>
          <a:solidFill>
            <a:srgbClr val="F3F3F3">
              <a:alpha val="8045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</a:rPr>
              <a:t>Introduction to Romans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God’s Grace for a Broken World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9284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22"/>
          <p:cNvSpPr txBox="1"/>
          <p:nvPr/>
        </p:nvSpPr>
        <p:spPr>
          <a:xfrm>
            <a:off x="4710225" y="3775000"/>
            <a:ext cx="350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00"/>
              </a:solidFill>
            </a:endParaRPr>
          </a:p>
        </p:txBody>
      </p:sp>
      <p:pic>
        <p:nvPicPr>
          <p:cNvPr id="114" name="Google Shape;114;p22" title="5C8F1E81-688E-46DE-B2EA-A2779A5D5F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50" y="1476800"/>
            <a:ext cx="7770950" cy="2995775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22"/>
          <p:cNvSpPr txBox="1"/>
          <p:nvPr/>
        </p:nvSpPr>
        <p:spPr>
          <a:xfrm>
            <a:off x="1808775" y="1580325"/>
            <a:ext cx="2848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Sin reigned in death through Adam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4656975" y="3775000"/>
            <a:ext cx="3615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Grace reigns,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leading to </a:t>
            </a:r>
            <a:r>
              <a:rPr lang="en">
                <a:solidFill>
                  <a:srgbClr val="CC0000"/>
                </a:solidFill>
              </a:rPr>
              <a:t>eternal life</a:t>
            </a:r>
            <a:r>
              <a:rPr lang="en" sz="1300">
                <a:solidFill>
                  <a:schemeClr val="dk1"/>
                </a:solidFill>
              </a:rPr>
              <a:t> in Jesus Christ our Lord</a:t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4392600" y="2636750"/>
            <a:ext cx="317700" cy="1138200"/>
          </a:xfrm>
          <a:prstGeom prst="rect">
            <a:avLst/>
          </a:prstGeom>
          <a:solidFill>
            <a:srgbClr val="AB716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4170750" y="2933825"/>
            <a:ext cx="761400" cy="287700"/>
          </a:xfrm>
          <a:prstGeom prst="rect">
            <a:avLst/>
          </a:prstGeom>
          <a:solidFill>
            <a:srgbClr val="AB716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2914350" y="287825"/>
            <a:ext cx="3315300" cy="826200"/>
          </a:xfrm>
          <a:prstGeom prst="horizontalScroll">
            <a:avLst>
              <a:gd fmla="val 12500" name="adj"/>
            </a:avLst>
          </a:prstGeom>
          <a:solidFill>
            <a:srgbClr val="E6B8AF">
              <a:alpha val="44090"/>
            </a:srgbClr>
          </a:solidFill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God’s salvation plan fulfilled</a:t>
            </a:r>
            <a:endParaRPr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AB0000"/>
                </a:solidFill>
              </a:rPr>
              <a:t>Romans 5:12-21</a:t>
            </a:r>
            <a:endParaRPr sz="21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20" name="Google Shape;120;p22"/>
          <p:cNvCxnSpPr>
            <a:stCxn id="119" idx="3"/>
          </p:cNvCxnSpPr>
          <p:nvPr/>
        </p:nvCxnSpPr>
        <p:spPr>
          <a:xfrm>
            <a:off x="6229650" y="700925"/>
            <a:ext cx="2878200" cy="1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2"/>
          <p:cNvCxnSpPr>
            <a:stCxn id="119" idx="1"/>
          </p:cNvCxnSpPr>
          <p:nvPr/>
        </p:nvCxnSpPr>
        <p:spPr>
          <a:xfrm flipH="1">
            <a:off x="37050" y="700925"/>
            <a:ext cx="2877300" cy="3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23"/>
          <p:cNvSpPr txBox="1"/>
          <p:nvPr/>
        </p:nvSpPr>
        <p:spPr>
          <a:xfrm>
            <a:off x="661512" y="461750"/>
            <a:ext cx="7812300" cy="41406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Context and Purpose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AB0000"/>
                </a:solidFill>
              </a:rPr>
              <a:t>Author: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Apostle Paul, written in AD 57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AB0000"/>
                </a:solidFill>
              </a:rPr>
              <a:t>Audience and purpose: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To house churches in Rome;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 explain, defend and promote the gospel of Jesus and have a harvest among them </a:t>
            </a:r>
            <a:r>
              <a:rPr lang="en">
                <a:solidFill>
                  <a:schemeClr val="dk2"/>
                </a:solidFill>
              </a:rPr>
              <a:t>(1:13–15)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AB0000"/>
                </a:solidFill>
              </a:rPr>
              <a:t>Conflict:</a:t>
            </a:r>
            <a:r>
              <a:rPr lang="en" sz="2300">
                <a:solidFill>
                  <a:schemeClr val="dk1"/>
                </a:solidFill>
              </a:rPr>
              <a:t>  </a:t>
            </a:r>
            <a:r>
              <a:rPr lang="en" sz="1800">
                <a:solidFill>
                  <a:schemeClr val="dk2"/>
                </a:solidFill>
              </a:rPr>
              <a:t>Paul seeks to unite the “weak” </a:t>
            </a:r>
            <a:r>
              <a:rPr lang="en">
                <a:solidFill>
                  <a:schemeClr val="dk2"/>
                </a:solidFill>
              </a:rPr>
              <a:t>(Jewish)</a:t>
            </a:r>
            <a:r>
              <a:rPr lang="en" sz="1800">
                <a:solidFill>
                  <a:schemeClr val="dk2"/>
                </a:solidFill>
              </a:rPr>
              <a:t> and “strong” </a:t>
            </a:r>
            <a:r>
              <a:rPr lang="en">
                <a:solidFill>
                  <a:schemeClr val="dk2"/>
                </a:solidFill>
              </a:rPr>
              <a:t>(Gentile)</a:t>
            </a:r>
            <a:r>
              <a:rPr lang="en" sz="1800">
                <a:solidFill>
                  <a:schemeClr val="dk2"/>
                </a:solidFill>
              </a:rPr>
              <a:t> under our Lord so they can glorify God, be filled with hope, and together, reach the world </a:t>
            </a:r>
            <a:r>
              <a:rPr lang="en">
                <a:solidFill>
                  <a:schemeClr val="dk2"/>
                </a:solidFill>
              </a:rPr>
              <a:t>(14:1–15:13)</a:t>
            </a:r>
            <a:r>
              <a:rPr lang="en" sz="1900">
                <a:solidFill>
                  <a:schemeClr val="dk2"/>
                </a:solidFill>
              </a:rPr>
              <a:t> </a:t>
            </a:r>
            <a:endParaRPr sz="1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24"/>
          <p:cNvSpPr txBox="1"/>
          <p:nvPr/>
        </p:nvSpPr>
        <p:spPr>
          <a:xfrm>
            <a:off x="1822575" y="2017650"/>
            <a:ext cx="5495100" cy="569400"/>
          </a:xfrm>
          <a:prstGeom prst="rect">
            <a:avLst/>
          </a:prstGeom>
          <a:solidFill>
            <a:srgbClr val="F3F3F3">
              <a:alpha val="8045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How we’ll study Romans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5"/>
          <p:cNvSpPr txBox="1"/>
          <p:nvPr/>
        </p:nvSpPr>
        <p:spPr>
          <a:xfrm>
            <a:off x="1271950" y="1643300"/>
            <a:ext cx="6721800" cy="1662300"/>
          </a:xfrm>
          <a:prstGeom prst="rect">
            <a:avLst/>
          </a:prstGeom>
          <a:solidFill>
            <a:srgbClr val="F3F3F3">
              <a:alpha val="8045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Each week we’ll use the 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Inductive Bible Study Method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2"/>
                </a:solidFill>
              </a:rPr>
              <a:t>Observe</a:t>
            </a:r>
            <a:r>
              <a:rPr lang="en" sz="2100">
                <a:solidFill>
                  <a:schemeClr val="dk2"/>
                </a:solidFill>
              </a:rPr>
              <a:t> 		</a:t>
            </a:r>
            <a:r>
              <a:rPr lang="en" sz="2500">
                <a:solidFill>
                  <a:schemeClr val="dk2"/>
                </a:solidFill>
              </a:rPr>
              <a:t>Interpret</a:t>
            </a:r>
            <a:r>
              <a:rPr lang="en" sz="2100">
                <a:solidFill>
                  <a:schemeClr val="dk2"/>
                </a:solidFill>
              </a:rPr>
              <a:t> 		</a:t>
            </a:r>
            <a:r>
              <a:rPr lang="en" sz="2500">
                <a:solidFill>
                  <a:schemeClr val="dk2"/>
                </a:solidFill>
              </a:rPr>
              <a:t>Apply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3648450" y="2911900"/>
            <a:ext cx="538200" cy="2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rgbClr val="A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5463000" y="2911900"/>
            <a:ext cx="538200" cy="23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rgbClr val="A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26"/>
          <p:cNvSpPr txBox="1"/>
          <p:nvPr/>
        </p:nvSpPr>
        <p:spPr>
          <a:xfrm>
            <a:off x="2429850" y="593850"/>
            <a:ext cx="4284300" cy="39957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</a:rPr>
              <a:t>Observe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read text carefully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-33020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find repeated words 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and phrases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-33020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find contrasts and comparisons</a:t>
            </a:r>
            <a:endParaRPr sz="2400">
              <a:solidFill>
                <a:schemeClr val="dk2"/>
              </a:solidFill>
            </a:endParaRPr>
          </a:p>
          <a:p>
            <a:pPr indent="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look for Paul’s logic</a:t>
            </a:r>
            <a:endParaRPr sz="24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-32385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➢"/>
            </a:pPr>
            <a:r>
              <a:rPr lang="en" sz="2400">
                <a:solidFill>
                  <a:schemeClr val="dk2"/>
                </a:solidFill>
              </a:rPr>
              <a:t>try to memorize the passag</a:t>
            </a:r>
            <a:r>
              <a:rPr lang="en" sz="2300">
                <a:solidFill>
                  <a:schemeClr val="dk2"/>
                </a:solidFill>
              </a:rPr>
              <a:t>e</a:t>
            </a:r>
            <a:endParaRPr sz="2300">
              <a:solidFill>
                <a:schemeClr val="dk2"/>
              </a:solidFill>
            </a:endParaRPr>
          </a:p>
          <a:p>
            <a:pPr indent="0" lvl="0" marL="1371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8" name="Google Shape;148;p26" title="IMG_195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77" y="2103525"/>
            <a:ext cx="2391075" cy="1400700"/>
          </a:xfrm>
          <a:prstGeom prst="rect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7"/>
          <p:cNvSpPr txBox="1"/>
          <p:nvPr/>
        </p:nvSpPr>
        <p:spPr>
          <a:xfrm>
            <a:off x="2429850" y="420900"/>
            <a:ext cx="4284300" cy="32448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</a:rPr>
              <a:t>Interpret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look up word meanings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-33020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look for the context 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and theme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-33020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look for the main idea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and why Paul is 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communicating it</a:t>
            </a:r>
            <a:endParaRPr sz="2400">
              <a:solidFill>
                <a:schemeClr val="dk2"/>
              </a:solidFill>
            </a:endParaRPr>
          </a:p>
          <a:p>
            <a:pPr indent="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55" name="Google Shape;155;p27" title="IMG_1954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150" y="3453750"/>
            <a:ext cx="2070401" cy="1513350"/>
          </a:xfrm>
          <a:prstGeom prst="rect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8"/>
          <p:cNvSpPr txBox="1"/>
          <p:nvPr/>
        </p:nvSpPr>
        <p:spPr>
          <a:xfrm>
            <a:off x="2425513" y="690800"/>
            <a:ext cx="4284300" cy="33972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</a:rPr>
              <a:t>Apply</a:t>
            </a:r>
            <a:r>
              <a:rPr lang="en" sz="3700">
                <a:solidFill>
                  <a:schemeClr val="dk2"/>
                </a:solidFill>
              </a:rPr>
              <a:t>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3020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apply what we learn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to our own lives—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-33020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➢"/>
            </a:pPr>
            <a:r>
              <a:rPr lang="en" sz="2400">
                <a:solidFill>
                  <a:schemeClr val="dk2"/>
                </a:solidFill>
              </a:rPr>
              <a:t>at home, church,</a:t>
            </a:r>
            <a:endParaRPr sz="24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schools/campuses, work; in our </a:t>
            </a:r>
            <a:r>
              <a:rPr lang="en" sz="2400">
                <a:solidFill>
                  <a:schemeClr val="dk2"/>
                </a:solidFill>
              </a:rPr>
              <a:t>communities</a:t>
            </a:r>
            <a:r>
              <a:rPr lang="en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  <a:p>
            <a:pPr indent="4572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and the world</a:t>
            </a:r>
            <a:endParaRPr sz="2400">
              <a:solidFill>
                <a:schemeClr val="dk2"/>
              </a:solidFill>
            </a:endParaRPr>
          </a:p>
          <a:p>
            <a:pPr indent="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62" name="Google Shape;162;p28" title="IMG_195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100" y="2943125"/>
            <a:ext cx="2664600" cy="1754725"/>
          </a:xfrm>
          <a:prstGeom prst="rect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9"/>
          <p:cNvSpPr txBox="1"/>
          <p:nvPr/>
        </p:nvSpPr>
        <p:spPr>
          <a:xfrm>
            <a:off x="1025850" y="1735800"/>
            <a:ext cx="7083600" cy="2370300"/>
          </a:xfrm>
          <a:prstGeom prst="rect">
            <a:avLst/>
          </a:prstGeom>
          <a:solidFill>
            <a:srgbClr val="BAA2F1">
              <a:alpha val="37270"/>
            </a:srgbClr>
          </a:solidFill>
          <a:ln cap="flat" cmpd="sng" w="76200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In each step we need the Holy Spirit’s help.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We can’t understand or live the truths of Romans 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apart from </a:t>
            </a:r>
            <a:r>
              <a:rPr i="1" lang="en" sz="2100">
                <a:solidFill>
                  <a:srgbClr val="134F5C"/>
                </a:solidFill>
              </a:rPr>
              <a:t>the Spirit of life</a:t>
            </a:r>
            <a:r>
              <a:rPr lang="en" sz="2100">
                <a:solidFill>
                  <a:srgbClr val="134F5C"/>
                </a:solidFill>
              </a:rPr>
              <a:t>.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34F5C"/>
                </a:solidFill>
              </a:rPr>
              <a:t>Each week we will ask Him to intercede for us and lead our study.</a:t>
            </a:r>
            <a:endParaRPr sz="18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</p:txBody>
      </p:sp>
      <p:pic>
        <p:nvPicPr>
          <p:cNvPr id="169" name="Google Shape;169;p29" title="7B3304D5-9680-4DE8-BF5E-D46E52DC28F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850" y="485975"/>
            <a:ext cx="5403475" cy="1157350"/>
          </a:xfrm>
          <a:prstGeom prst="rect">
            <a:avLst/>
          </a:prstGeom>
          <a:noFill/>
          <a:ln cap="flat" cmpd="sng" w="76200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9" title="A764534E-D827-41E2-B144-384F0C2C876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450" y="3908700"/>
            <a:ext cx="1810426" cy="891274"/>
          </a:xfrm>
          <a:prstGeom prst="rect">
            <a:avLst/>
          </a:prstGeom>
          <a:noFill/>
          <a:ln cap="flat" cmpd="sng" w="38100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1" name="Google Shape;171;p29"/>
          <p:cNvCxnSpPr/>
          <p:nvPr/>
        </p:nvCxnSpPr>
        <p:spPr>
          <a:xfrm flipH="1">
            <a:off x="4400725" y="4428600"/>
            <a:ext cx="18600" cy="4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30"/>
          <p:cNvSpPr txBox="1"/>
          <p:nvPr/>
        </p:nvSpPr>
        <p:spPr>
          <a:xfrm>
            <a:off x="1364650" y="2159925"/>
            <a:ext cx="6420000" cy="6771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Style and Repeated Words &amp; Ideas</a:t>
            </a:r>
            <a:endParaRPr sz="2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31"/>
          <p:cNvSpPr txBox="1"/>
          <p:nvPr/>
        </p:nvSpPr>
        <p:spPr>
          <a:xfrm>
            <a:off x="665862" y="378300"/>
            <a:ext cx="7812300" cy="44175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B0000"/>
                </a:solidFill>
              </a:rPr>
              <a:t>Style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74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➢"/>
            </a:pPr>
            <a:r>
              <a:rPr lang="en" sz="2200">
                <a:solidFill>
                  <a:schemeClr val="dk2"/>
                </a:solidFill>
              </a:rPr>
              <a:t>Romans is </a:t>
            </a:r>
            <a:r>
              <a:rPr lang="en" sz="2200">
                <a:solidFill>
                  <a:schemeClr val="dk2"/>
                </a:solidFill>
              </a:rPr>
              <a:t>a missionary manifesto </a:t>
            </a:r>
            <a:endParaRPr sz="22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written dialectically</a:t>
            </a:r>
            <a:r>
              <a:rPr lang="en" sz="23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(as if Paul’s engaged in a debate)</a:t>
            </a:r>
            <a:endParaRPr sz="18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7465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➢"/>
            </a:pPr>
            <a:r>
              <a:rPr lang="en" sz="2200">
                <a:solidFill>
                  <a:schemeClr val="dk2"/>
                </a:solidFill>
              </a:rPr>
              <a:t>opposing questions and answers are used</a:t>
            </a:r>
            <a:r>
              <a:rPr lang="en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  <a:p>
            <a:pPr indent="-355600" lvl="1" marL="2286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to anticipate misunderstandings </a:t>
            </a:r>
            <a:endParaRPr sz="2000">
              <a:solidFill>
                <a:schemeClr val="dk2"/>
              </a:solidFill>
            </a:endParaRPr>
          </a:p>
          <a:p>
            <a:pPr indent="-355600" lvl="1" marL="2286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engage his audience</a:t>
            </a:r>
            <a:endParaRPr sz="2000">
              <a:solidFill>
                <a:schemeClr val="dk2"/>
              </a:solidFill>
            </a:endParaRPr>
          </a:p>
          <a:p>
            <a:pPr indent="-355600" lvl="1" marL="2286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lead the discussion</a:t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➢"/>
            </a:pPr>
            <a:r>
              <a:rPr lang="en" sz="2200">
                <a:solidFill>
                  <a:schemeClr val="dk2"/>
                </a:solidFill>
              </a:rPr>
              <a:t>Paul uses comparisons, logic and repetition, </a:t>
            </a:r>
            <a:endParaRPr sz="22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to help in understanding</a:t>
            </a:r>
            <a:endParaRPr sz="22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4"/>
          <p:cNvSpPr txBox="1"/>
          <p:nvPr/>
        </p:nvSpPr>
        <p:spPr>
          <a:xfrm>
            <a:off x="1151250" y="1726875"/>
            <a:ext cx="6870300" cy="15162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For in it the righteousness of God is revealed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from faith for faith, as it is written,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“The righteous shall live by faith.”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Romans 1:17</a:t>
            </a:r>
            <a:r>
              <a:rPr lang="en" sz="2400">
                <a:solidFill>
                  <a:schemeClr val="dk2"/>
                </a:solidFill>
              </a:rPr>
              <a:t> </a:t>
            </a:r>
            <a:endParaRPr sz="3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32"/>
          <p:cNvSpPr txBox="1"/>
          <p:nvPr/>
        </p:nvSpPr>
        <p:spPr>
          <a:xfrm>
            <a:off x="661512" y="448800"/>
            <a:ext cx="7812300" cy="41406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Key Themes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rgbClr val="AB0000"/>
              </a:buClr>
              <a:buSzPts val="2500"/>
              <a:buChar char="➢"/>
            </a:pPr>
            <a:r>
              <a:rPr lang="en" sz="2500">
                <a:solidFill>
                  <a:srgbClr val="AB0000"/>
                </a:solidFill>
              </a:rPr>
              <a:t>The Divine Initiative</a:t>
            </a:r>
            <a:endParaRPr sz="25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The Authority of Scripture</a:t>
            </a:r>
            <a:r>
              <a:rPr lang="en" sz="1500">
                <a:solidFill>
                  <a:schemeClr val="dk2"/>
                </a:solidFill>
              </a:rPr>
              <a:t> – </a:t>
            </a:r>
            <a:r>
              <a:rPr lang="en" sz="1800">
                <a:solidFill>
                  <a:schemeClr val="dk2"/>
                </a:solidFill>
              </a:rPr>
              <a:t>over </a:t>
            </a:r>
            <a:r>
              <a:rPr lang="en" sz="2000">
                <a:solidFill>
                  <a:schemeClr val="dk2"/>
                </a:solidFill>
              </a:rPr>
              <a:t>60</a:t>
            </a:r>
            <a:r>
              <a:rPr lang="en" sz="1800">
                <a:solidFill>
                  <a:schemeClr val="dk2"/>
                </a:solidFill>
              </a:rPr>
              <a:t> OT quotes</a:t>
            </a:r>
            <a:endParaRPr sz="18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“The Gospel”</a:t>
            </a:r>
            <a:r>
              <a:rPr lang="en" sz="2200">
                <a:solidFill>
                  <a:srgbClr val="AB0000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– </a:t>
            </a:r>
            <a:r>
              <a:rPr lang="en" sz="2000">
                <a:solidFill>
                  <a:schemeClr val="dk2"/>
                </a:solidFill>
              </a:rPr>
              <a:t>12</a:t>
            </a:r>
            <a:r>
              <a:rPr lang="en" sz="1800">
                <a:solidFill>
                  <a:schemeClr val="dk2"/>
                </a:solidFill>
              </a:rPr>
              <a:t> times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“His Grace”</a:t>
            </a:r>
            <a:r>
              <a:rPr lang="en" sz="2300">
                <a:solidFill>
                  <a:schemeClr val="dk2"/>
                </a:solidFill>
              </a:rPr>
              <a:t> – </a:t>
            </a:r>
            <a:r>
              <a:rPr lang="en" sz="2000">
                <a:solidFill>
                  <a:schemeClr val="dk2"/>
                </a:solidFill>
              </a:rPr>
              <a:t>24</a:t>
            </a:r>
            <a:r>
              <a:rPr lang="en" sz="1800">
                <a:solidFill>
                  <a:schemeClr val="dk2"/>
                </a:solidFill>
              </a:rPr>
              <a:t> times</a:t>
            </a:r>
            <a:r>
              <a:rPr lang="en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2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“</a:t>
            </a: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His Mercy”</a:t>
            </a:r>
            <a:r>
              <a:rPr lang="en" sz="2500">
                <a:solidFill>
                  <a:schemeClr val="dk2"/>
                </a:solidFill>
              </a:rPr>
              <a:t> – </a:t>
            </a:r>
            <a:r>
              <a:rPr lang="en" sz="2000">
                <a:solidFill>
                  <a:schemeClr val="dk2"/>
                </a:solidFill>
              </a:rPr>
              <a:t>12</a:t>
            </a:r>
            <a:r>
              <a:rPr lang="en" sz="1800">
                <a:solidFill>
                  <a:schemeClr val="dk2"/>
                </a:solidFill>
              </a:rPr>
              <a:t> times</a:t>
            </a:r>
            <a:endParaRPr sz="18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33"/>
          <p:cNvSpPr txBox="1"/>
          <p:nvPr/>
        </p:nvSpPr>
        <p:spPr>
          <a:xfrm>
            <a:off x="661512" y="448800"/>
            <a:ext cx="7812300" cy="41868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Key Themes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rgbClr val="AB0000"/>
              </a:buClr>
              <a:buSzPts val="2500"/>
              <a:buChar char="➢"/>
            </a:pPr>
            <a:r>
              <a:rPr lang="en" sz="2500">
                <a:solidFill>
                  <a:srgbClr val="AB0000"/>
                </a:solidFill>
              </a:rPr>
              <a:t>The Character of the Godhead</a:t>
            </a:r>
            <a:endParaRPr sz="25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The Father</a:t>
            </a:r>
            <a:r>
              <a:rPr i="1" lang="en" sz="2300">
                <a:solidFill>
                  <a:schemeClr val="dk2"/>
                </a:solidFill>
              </a:rPr>
              <a:t> </a:t>
            </a:r>
            <a:r>
              <a:rPr i="1" lang="en" sz="2200">
                <a:solidFill>
                  <a:schemeClr val="dk2"/>
                </a:solidFill>
              </a:rPr>
              <a:t>(the Source)</a:t>
            </a:r>
            <a:r>
              <a:rPr lang="en" sz="1500">
                <a:solidFill>
                  <a:schemeClr val="dk2"/>
                </a:solidFill>
              </a:rPr>
              <a:t> – </a:t>
            </a:r>
            <a:r>
              <a:rPr lang="en" sz="1800">
                <a:solidFill>
                  <a:schemeClr val="dk2"/>
                </a:solidFill>
              </a:rPr>
              <a:t>178 times</a:t>
            </a:r>
            <a:endParaRPr sz="18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The Son</a:t>
            </a:r>
            <a:r>
              <a:rPr i="1" lang="en" sz="2300">
                <a:solidFill>
                  <a:schemeClr val="dk2"/>
                </a:solidFill>
              </a:rPr>
              <a:t> </a:t>
            </a:r>
            <a:r>
              <a:rPr i="1" lang="en" sz="2200">
                <a:solidFill>
                  <a:schemeClr val="dk2"/>
                </a:solidFill>
              </a:rPr>
              <a:t>(Savior, King and Lord)</a:t>
            </a:r>
            <a:r>
              <a:rPr lang="en" sz="2200">
                <a:solidFill>
                  <a:srgbClr val="AB0000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– </a:t>
            </a:r>
            <a:r>
              <a:rPr lang="en" sz="1800">
                <a:solidFill>
                  <a:schemeClr val="dk2"/>
                </a:solidFill>
              </a:rPr>
              <a:t>56</a:t>
            </a:r>
            <a:r>
              <a:rPr lang="en" sz="1800">
                <a:solidFill>
                  <a:schemeClr val="dk2"/>
                </a:solidFill>
              </a:rPr>
              <a:t> times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The Spirit</a:t>
            </a:r>
            <a:r>
              <a:rPr i="1" lang="en" sz="2300">
                <a:solidFill>
                  <a:schemeClr val="dk2"/>
                </a:solidFill>
              </a:rPr>
              <a:t> </a:t>
            </a:r>
            <a:r>
              <a:rPr i="1" lang="en" sz="2200">
                <a:solidFill>
                  <a:schemeClr val="dk2"/>
                </a:solidFill>
              </a:rPr>
              <a:t>(the Power and Person)</a:t>
            </a:r>
            <a:r>
              <a:rPr lang="en" sz="2300">
                <a:solidFill>
                  <a:schemeClr val="dk2"/>
                </a:solidFill>
              </a:rPr>
              <a:t> – </a:t>
            </a:r>
            <a:r>
              <a:rPr lang="en" sz="1800">
                <a:solidFill>
                  <a:schemeClr val="dk2"/>
                </a:solidFill>
              </a:rPr>
              <a:t>29 times</a:t>
            </a:r>
            <a:r>
              <a:rPr lang="en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2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34"/>
          <p:cNvSpPr txBox="1"/>
          <p:nvPr/>
        </p:nvSpPr>
        <p:spPr>
          <a:xfrm>
            <a:off x="661512" y="448800"/>
            <a:ext cx="7812300" cy="39711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Key Themes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rgbClr val="AB0000"/>
              </a:buClr>
              <a:buSzPts val="2500"/>
              <a:buChar char="➢"/>
            </a:pPr>
            <a:r>
              <a:rPr lang="en" sz="2500">
                <a:solidFill>
                  <a:srgbClr val="AB0000"/>
                </a:solidFill>
              </a:rPr>
              <a:t>Righteousness Through Faith </a:t>
            </a:r>
            <a:r>
              <a:rPr lang="en" sz="1900">
                <a:solidFill>
                  <a:srgbClr val="AB0000"/>
                </a:solidFill>
              </a:rPr>
              <a:t>(The Ultimate Theme)</a:t>
            </a:r>
            <a:endParaRPr sz="19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God’s Righteousness</a:t>
            </a:r>
            <a:r>
              <a:rPr lang="en" sz="1500">
                <a:solidFill>
                  <a:srgbClr val="434343"/>
                </a:solidFill>
              </a:rPr>
              <a:t> </a:t>
            </a:r>
            <a:endParaRPr sz="1800">
              <a:solidFill>
                <a:srgbClr val="434343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	</a:t>
            </a:r>
            <a:r>
              <a:rPr lang="en" sz="2000">
                <a:solidFill>
                  <a:schemeClr val="dk2"/>
                </a:solidFill>
              </a:rPr>
              <a:t>“righteousness” or “justify”</a:t>
            </a:r>
            <a:r>
              <a:rPr lang="en" sz="1800">
                <a:solidFill>
                  <a:schemeClr val="dk2"/>
                </a:solidFill>
              </a:rPr>
              <a:t> – 60 times</a:t>
            </a:r>
            <a:endParaRPr sz="18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	</a:t>
            </a:r>
            <a:r>
              <a:rPr lang="en" sz="2000">
                <a:solidFill>
                  <a:schemeClr val="dk2"/>
                </a:solidFill>
              </a:rPr>
              <a:t>“God’s Righteousness” </a:t>
            </a:r>
            <a:r>
              <a:rPr lang="en" sz="1800">
                <a:solidFill>
                  <a:schemeClr val="dk2"/>
                </a:solidFill>
              </a:rPr>
              <a:t>– 8 times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“</a:t>
            </a: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Faith”</a:t>
            </a:r>
            <a:r>
              <a:rPr lang="en" sz="2200">
                <a:solidFill>
                  <a:srgbClr val="AB0000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– </a:t>
            </a:r>
            <a:r>
              <a:rPr lang="en" sz="1800">
                <a:solidFill>
                  <a:schemeClr val="dk2"/>
                </a:solidFill>
              </a:rPr>
              <a:t>61 times</a:t>
            </a:r>
            <a:endParaRPr sz="1800">
              <a:solidFill>
                <a:schemeClr val="dk2"/>
              </a:solidFill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roid Serif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Obedience</a:t>
            </a:r>
            <a:r>
              <a:rPr lang="en" sz="1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 – </a:t>
            </a:r>
            <a:r>
              <a:rPr lang="en" sz="2000">
                <a:solidFill>
                  <a:schemeClr val="dk2"/>
                </a:solidFill>
              </a:rPr>
              <a:t>“the obedience of faith”</a:t>
            </a:r>
            <a:r>
              <a:rPr lang="en" sz="1800">
                <a:solidFill>
                  <a:schemeClr val="dk2"/>
                </a:solidFill>
              </a:rPr>
              <a:t> – 6 times</a:t>
            </a:r>
            <a:r>
              <a:rPr lang="en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35"/>
          <p:cNvSpPr txBox="1"/>
          <p:nvPr/>
        </p:nvSpPr>
        <p:spPr>
          <a:xfrm>
            <a:off x="222825" y="448800"/>
            <a:ext cx="8680800" cy="44175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“the obedience</a:t>
            </a:r>
            <a:r>
              <a:rPr lang="en" sz="1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i="1" lang="en" sz="23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of faith”</a:t>
            </a:r>
            <a:endParaRPr i="1" sz="23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Many think, “believe in Jesus and do as you please”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  </a:t>
            </a:r>
            <a:endParaRPr sz="20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But </a:t>
            </a:r>
            <a:r>
              <a:rPr lang="en" sz="2000">
                <a:solidFill>
                  <a:srgbClr val="AB0000"/>
                </a:solidFill>
              </a:rPr>
              <a:t>Romans</a:t>
            </a:r>
            <a:r>
              <a:rPr lang="en" sz="2000">
                <a:solidFill>
                  <a:srgbClr val="FF0000"/>
                </a:solidFill>
              </a:rPr>
              <a:t> </a:t>
            </a:r>
            <a:r>
              <a:rPr lang="en" sz="2200">
                <a:solidFill>
                  <a:srgbClr val="AB0000"/>
                </a:solidFill>
              </a:rPr>
              <a:t>begins and ends</a:t>
            </a:r>
            <a:endParaRPr sz="2200">
              <a:solidFill>
                <a:srgbClr val="AB0000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B0000"/>
                </a:solidFill>
              </a:rPr>
              <a:t>with “the obedience of faith”</a:t>
            </a:r>
            <a:endParaRPr sz="22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AB0000"/>
                </a:solidFill>
              </a:rPr>
              <a:t>Romans </a:t>
            </a:r>
            <a:r>
              <a:rPr lang="en" sz="1300">
                <a:solidFill>
                  <a:srgbClr val="AB0000"/>
                </a:solidFill>
              </a:rPr>
              <a:t>1:5	</a:t>
            </a:r>
            <a:r>
              <a:rPr lang="en" sz="1300">
                <a:solidFill>
                  <a:schemeClr val="dk2"/>
                </a:solidFill>
              </a:rPr>
              <a:t>		</a:t>
            </a:r>
            <a:r>
              <a:rPr lang="en" sz="1300">
                <a:solidFill>
                  <a:srgbClr val="AB0000"/>
                </a:solidFill>
              </a:rPr>
              <a:t>Romans 16:26</a:t>
            </a:r>
            <a:endParaRPr sz="1300">
              <a:solidFill>
                <a:srgbClr val="AB0000"/>
              </a:solidFill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Only “the obedience of faith” in Christ brings true freedom,  </a:t>
            </a:r>
            <a:endParaRPr sz="19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because it </a:t>
            </a:r>
            <a:r>
              <a:rPr i="1" lang="en" sz="1900">
                <a:solidFill>
                  <a:schemeClr val="dk2"/>
                </a:solidFill>
              </a:rPr>
              <a:t>“leads”</a:t>
            </a:r>
            <a:r>
              <a:rPr lang="en" sz="1900">
                <a:solidFill>
                  <a:schemeClr val="dk2"/>
                </a:solidFill>
              </a:rPr>
              <a:t> to </a:t>
            </a:r>
            <a:r>
              <a:rPr i="1" lang="en" sz="1900">
                <a:solidFill>
                  <a:schemeClr val="dk2"/>
                </a:solidFill>
              </a:rPr>
              <a:t>“the fruit”</a:t>
            </a:r>
            <a:r>
              <a:rPr lang="en" sz="1900">
                <a:solidFill>
                  <a:schemeClr val="dk2"/>
                </a:solidFill>
              </a:rPr>
              <a:t> of </a:t>
            </a:r>
            <a:r>
              <a:rPr i="1" lang="en" sz="1900">
                <a:solidFill>
                  <a:schemeClr val="dk2"/>
                </a:solidFill>
              </a:rPr>
              <a:t>“sanctification”</a:t>
            </a:r>
            <a:r>
              <a:rPr lang="en" sz="1900">
                <a:solidFill>
                  <a:schemeClr val="dk2"/>
                </a:solidFill>
              </a:rPr>
              <a:t> and </a:t>
            </a:r>
            <a:r>
              <a:rPr i="1" lang="en" sz="1900">
                <a:solidFill>
                  <a:schemeClr val="dk2"/>
                </a:solidFill>
              </a:rPr>
              <a:t>“eternal life”</a:t>
            </a:r>
            <a:r>
              <a:rPr lang="en" sz="1900">
                <a:solidFill>
                  <a:schemeClr val="dk2"/>
                </a:solidFill>
              </a:rPr>
              <a:t> </a:t>
            </a:r>
            <a:r>
              <a:rPr lang="en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8" name="Google Shape;208;p35"/>
          <p:cNvSpPr txBox="1"/>
          <p:nvPr/>
        </p:nvSpPr>
        <p:spPr>
          <a:xfrm rot="-895004">
            <a:off x="5865110" y="2216015"/>
            <a:ext cx="980129" cy="461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0000"/>
              </a:solidFill>
            </a:endParaRPr>
          </a:p>
        </p:txBody>
      </p:sp>
      <p:pic>
        <p:nvPicPr>
          <p:cNvPr id="209" name="Google Shape;209;p35" title="IMG_200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388" y="1773363"/>
            <a:ext cx="3472323" cy="17825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10" name="Google Shape;210;p35"/>
          <p:cNvCxnSpPr>
            <a:stCxn id="209" idx="0"/>
            <a:endCxn id="209" idx="2"/>
          </p:cNvCxnSpPr>
          <p:nvPr/>
        </p:nvCxnSpPr>
        <p:spPr>
          <a:xfrm>
            <a:off x="6712549" y="1773363"/>
            <a:ext cx="0" cy="178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6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36"/>
          <p:cNvSpPr txBox="1"/>
          <p:nvPr/>
        </p:nvSpPr>
        <p:spPr>
          <a:xfrm>
            <a:off x="661512" y="448800"/>
            <a:ext cx="7812300" cy="42636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“the obedience</a:t>
            </a:r>
            <a:r>
              <a:rPr lang="en" sz="1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i="1" lang="en" sz="23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of faith” </a:t>
            </a:r>
            <a:r>
              <a:rPr i="1" lang="en" sz="1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cont’d</a:t>
            </a:r>
            <a:endParaRPr i="1" sz="16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  it is not just doing the bare minimum but obedience </a:t>
            </a:r>
            <a:r>
              <a:rPr i="1" lang="en" sz="2000">
                <a:solidFill>
                  <a:schemeClr val="dk2"/>
                </a:solidFill>
              </a:rPr>
              <a:t>“from the heart”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(6:17)</a:t>
            </a:r>
            <a:r>
              <a:rPr lang="en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to our Lord Jesus, who truly loves us </a:t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  it’s not to earn justification, but evidence of true faith in his grace </a:t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  it’s </a:t>
            </a:r>
            <a:r>
              <a:rPr i="1" lang="en" sz="2000">
                <a:solidFill>
                  <a:schemeClr val="dk2"/>
                </a:solidFill>
              </a:rPr>
              <a:t>“obedience…for the sake of his name among all the nations”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(1:5)</a:t>
            </a:r>
            <a:endParaRPr i="1" sz="23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2407900" y="1641725"/>
            <a:ext cx="236100" cy="176400"/>
          </a:xfrm>
          <a:prstGeom prst="hear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/>
          <p:nvPr/>
        </p:nvSpPr>
        <p:spPr>
          <a:xfrm>
            <a:off x="2407900" y="2871100"/>
            <a:ext cx="236100" cy="176400"/>
          </a:xfrm>
          <a:prstGeom prst="hear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2407900" y="3784825"/>
            <a:ext cx="236100" cy="176400"/>
          </a:xfrm>
          <a:prstGeom prst="hear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/>
          <p:nvPr/>
        </p:nvSpPr>
        <p:spPr>
          <a:xfrm>
            <a:off x="1135175" y="1502475"/>
            <a:ext cx="1064400" cy="8700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1017425" y="1665800"/>
            <a:ext cx="129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from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the heart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1135175" y="2468088"/>
            <a:ext cx="1064400" cy="8700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faith in his grace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3" name="Google Shape;223;p36"/>
          <p:cNvSpPr/>
          <p:nvPr/>
        </p:nvSpPr>
        <p:spPr>
          <a:xfrm>
            <a:off x="1131275" y="3433725"/>
            <a:ext cx="1072200" cy="8700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for the sake of his name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9" name="Google Shape;229;p37"/>
          <p:cNvSpPr txBox="1"/>
          <p:nvPr/>
        </p:nvSpPr>
        <p:spPr>
          <a:xfrm>
            <a:off x="661512" y="448800"/>
            <a:ext cx="7812300" cy="43407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Key Themes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rgbClr val="AB0000"/>
              </a:buClr>
              <a:buSzPts val="2500"/>
              <a:buChar char="➢"/>
            </a:pPr>
            <a:r>
              <a:rPr lang="en" sz="2500">
                <a:solidFill>
                  <a:srgbClr val="AB0000"/>
                </a:solidFill>
              </a:rPr>
              <a:t>A Shared Vision for the World</a:t>
            </a:r>
            <a:endParaRPr sz="22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roid Serif"/>
              <a:buChar char="❖"/>
            </a:pPr>
            <a:r>
              <a:rPr i="1" lang="en"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God’s hope for all</a:t>
            </a:r>
            <a:endParaRPr i="1" sz="24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“gentiles” – 22 times</a:t>
            </a:r>
            <a:endParaRPr sz="1600">
              <a:solidFill>
                <a:schemeClr val="dk2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“nations” – 4 times</a:t>
            </a:r>
            <a:endParaRPr sz="1600">
              <a:solidFill>
                <a:schemeClr val="dk2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“also the Greek” – 3 times </a:t>
            </a:r>
            <a:endParaRPr sz="1600">
              <a:solidFill>
                <a:schemeClr val="dk2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</a:rPr>
              <a:t>“the world” – 7 times</a:t>
            </a:r>
            <a:endParaRPr sz="16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3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The Missionary Call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Paul asks, “How then will they call on him in whom they have not believed?” (10:14–15). We need to hear this missionary call personally, and send or be sent to share the good news of the gospel.</a:t>
            </a:r>
            <a:endParaRPr sz="1600">
              <a:solidFill>
                <a:schemeClr val="dk2"/>
              </a:solidFill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38"/>
          <p:cNvSpPr txBox="1"/>
          <p:nvPr/>
        </p:nvSpPr>
        <p:spPr>
          <a:xfrm>
            <a:off x="448775" y="448800"/>
            <a:ext cx="8233500" cy="42945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Key Themes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rgbClr val="AB0000"/>
              </a:buClr>
              <a:buSzPts val="2500"/>
              <a:buChar char="➢"/>
            </a:pPr>
            <a:r>
              <a:rPr lang="en" sz="2500">
                <a:solidFill>
                  <a:srgbClr val="AB0000"/>
                </a:solidFill>
              </a:rPr>
              <a:t>A Shared Vision for the World </a:t>
            </a:r>
            <a:r>
              <a:rPr lang="en" sz="1700">
                <a:solidFill>
                  <a:srgbClr val="AB0000"/>
                </a:solidFill>
              </a:rPr>
              <a:t>cont’d</a:t>
            </a:r>
            <a:endParaRPr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i="1" lang="en" sz="2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Supporting the Mission Field and Reaching the Lost</a:t>
            </a:r>
            <a:r>
              <a:rPr i="1" lang="en" sz="22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	Paul shares his heart to reach the lost and asks</a:t>
            </a:r>
            <a:endParaRPr sz="16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	the Roman church to pray for him. </a:t>
            </a:r>
            <a:r>
              <a:rPr lang="en" sz="1500">
                <a:solidFill>
                  <a:schemeClr val="dk2"/>
                </a:solidFill>
              </a:rPr>
              <a:t>(15:20–21,30)</a:t>
            </a:r>
            <a:endParaRPr sz="15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Let's pray to support and send missionaries with this shared vision.</a:t>
            </a:r>
            <a:endParaRPr sz="1600"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17500" lvl="0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roid Serif"/>
              <a:buChar char="❖"/>
            </a:pPr>
            <a:r>
              <a:rPr i="1" lang="en" sz="2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A Diverse Church</a:t>
            </a:r>
            <a:r>
              <a:rPr lang="en" sz="15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As we learn to truly </a:t>
            </a:r>
            <a:r>
              <a:rPr i="1" lang="en" sz="1600">
                <a:solidFill>
                  <a:schemeClr val="dk2"/>
                </a:solidFill>
              </a:rPr>
              <a:t>“welcome one another as Christ has welcomed you”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(15:7)</a:t>
            </a:r>
            <a:r>
              <a:rPr lang="en" sz="1600">
                <a:solidFill>
                  <a:schemeClr val="dk2"/>
                </a:solidFill>
              </a:rPr>
              <a:t>, we glorify God and legitimize our prayers to reach people of all the nations.</a:t>
            </a:r>
            <a:endParaRPr sz="16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9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284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1" name="Google Shape;241;p39"/>
          <p:cNvSpPr txBox="1"/>
          <p:nvPr/>
        </p:nvSpPr>
        <p:spPr>
          <a:xfrm>
            <a:off x="176400" y="2135000"/>
            <a:ext cx="8681100" cy="1096800"/>
          </a:xfrm>
          <a:prstGeom prst="rect">
            <a:avLst/>
          </a:prstGeom>
          <a:solidFill>
            <a:srgbClr val="E6B8AF">
              <a:alpha val="44090"/>
            </a:srgbClr>
          </a:solidFill>
          <a:ln cap="flat" cmpd="sng" w="762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2"/>
                </a:solidFill>
              </a:rPr>
              <a:t>Let’s ask God to help us truly receive</a:t>
            </a:r>
            <a:endParaRPr i="1" sz="1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2"/>
                </a:solidFill>
              </a:rPr>
              <a:t>the “righteousness of God” by faith </a:t>
            </a:r>
            <a:r>
              <a:rPr i="1" lang="en" sz="1300">
                <a:solidFill>
                  <a:schemeClr val="dk2"/>
                </a:solidFill>
              </a:rPr>
              <a:t>(1:17),  </a:t>
            </a:r>
            <a:r>
              <a:rPr i="1" lang="en" sz="1900">
                <a:solidFill>
                  <a:schemeClr val="dk2"/>
                </a:solidFill>
              </a:rPr>
              <a:t>and prepare to be sent and to send</a:t>
            </a:r>
            <a:endParaRPr i="1" sz="1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2"/>
                </a:solidFill>
              </a:rPr>
              <a:t>because of His amazing grace.</a:t>
            </a:r>
            <a:endParaRPr sz="2400">
              <a:solidFill>
                <a:schemeClr val="accent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2" name="Google Shape;242;p39" title="IMG_196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775" y="1086250"/>
            <a:ext cx="2692450" cy="947000"/>
          </a:xfrm>
          <a:prstGeom prst="rect">
            <a:avLst/>
          </a:prstGeom>
          <a:noFill/>
          <a:ln cap="flat" cmpd="sng" w="7620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5"/>
          <p:cNvSpPr txBox="1"/>
          <p:nvPr/>
        </p:nvSpPr>
        <p:spPr>
          <a:xfrm>
            <a:off x="1380150" y="1686800"/>
            <a:ext cx="6383700" cy="14775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2"/>
                </a:solidFill>
              </a:rPr>
              <a:t>Through faith in Jesus, </a:t>
            </a:r>
            <a:endParaRPr i="1"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2"/>
                </a:solidFill>
              </a:rPr>
              <a:t>anyone can move from condemnation </a:t>
            </a:r>
            <a:endParaRPr i="1"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2"/>
                </a:solidFill>
              </a:rPr>
              <a:t>to a life of global purpose.</a:t>
            </a:r>
            <a:endParaRPr i="1" sz="2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6"/>
          <p:cNvSpPr txBox="1"/>
          <p:nvPr/>
        </p:nvSpPr>
        <p:spPr>
          <a:xfrm>
            <a:off x="445650" y="397475"/>
            <a:ext cx="8188800" cy="4463700"/>
          </a:xfrm>
          <a:prstGeom prst="rect">
            <a:avLst/>
          </a:prstGeom>
          <a:solidFill>
            <a:srgbClr val="F3F3F3">
              <a:alpha val="4500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AB0000"/>
                </a:solidFill>
              </a:rPr>
              <a:t>A Four-Part Roadmap</a:t>
            </a:r>
            <a:endParaRPr sz="23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We’ll navigate this 16-chapter letter through </a:t>
            </a:r>
            <a:r>
              <a:rPr lang="en" sz="2000">
                <a:solidFill>
                  <a:srgbClr val="AB0000"/>
                </a:solidFill>
              </a:rPr>
              <a:t>four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2000">
                <a:solidFill>
                  <a:srgbClr val="AB0000"/>
                </a:solidFill>
              </a:rPr>
              <a:t>movements</a:t>
            </a:r>
            <a:endParaRPr sz="20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AB0000"/>
              </a:solidFill>
            </a:endParaRPr>
          </a:p>
        </p:txBody>
      </p:sp>
      <p:pic>
        <p:nvPicPr>
          <p:cNvPr id="74" name="Google Shape;74;p16" title="IMG_198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28" y="1575675"/>
            <a:ext cx="7755250" cy="3060050"/>
          </a:xfrm>
          <a:prstGeom prst="rect">
            <a:avLst/>
          </a:prstGeom>
          <a:noFill/>
          <a:ln cap="flat" cmpd="sng" w="19050">
            <a:solidFill>
              <a:srgbClr val="AB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44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7"/>
          <p:cNvSpPr txBox="1"/>
          <p:nvPr/>
        </p:nvSpPr>
        <p:spPr>
          <a:xfrm>
            <a:off x="909612" y="555950"/>
            <a:ext cx="7316100" cy="11775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87A27B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Righteousness Only Through Faith </a:t>
            </a:r>
            <a:r>
              <a:rPr lang="en" sz="1800">
                <a:solidFill>
                  <a:srgbClr val="AB0000"/>
                </a:solidFill>
              </a:rPr>
              <a:t>(1:1– 4:25)</a:t>
            </a:r>
            <a:endParaRPr sz="18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AB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44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8"/>
          <p:cNvSpPr txBox="1"/>
          <p:nvPr/>
        </p:nvSpPr>
        <p:spPr>
          <a:xfrm>
            <a:off x="909612" y="555950"/>
            <a:ext cx="7316100" cy="18855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87A27B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Righteousness Only Through Faith </a:t>
            </a:r>
            <a:r>
              <a:rPr lang="en" sz="1900">
                <a:solidFill>
                  <a:srgbClr val="AB0000"/>
                </a:solidFill>
              </a:rPr>
              <a:t>(1:1– 4:25)</a:t>
            </a:r>
            <a:endParaRPr sz="19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B0000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New Life in the Spirit</a:t>
            </a:r>
            <a:r>
              <a:rPr b="1" lang="en" sz="2400">
                <a:solidFill>
                  <a:srgbClr val="AB0000"/>
                </a:solidFill>
              </a:rPr>
              <a:t> </a:t>
            </a:r>
            <a:r>
              <a:rPr lang="en" sz="1900">
                <a:solidFill>
                  <a:srgbClr val="AB0000"/>
                </a:solidFill>
              </a:rPr>
              <a:t>(5:1– 8:39)</a:t>
            </a:r>
            <a:endParaRPr sz="19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AB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44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9"/>
          <p:cNvSpPr txBox="1"/>
          <p:nvPr/>
        </p:nvSpPr>
        <p:spPr>
          <a:xfrm>
            <a:off x="909612" y="555950"/>
            <a:ext cx="7316100" cy="26397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87A27B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Righteousness Only Through Faith </a:t>
            </a:r>
            <a:r>
              <a:rPr lang="en" sz="1900">
                <a:solidFill>
                  <a:srgbClr val="AB0000"/>
                </a:solidFill>
              </a:rPr>
              <a:t>(1:1– 4:25)</a:t>
            </a:r>
            <a:endParaRPr sz="19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B0000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New Life in the Spirit</a:t>
            </a:r>
            <a:r>
              <a:rPr b="1" lang="en" sz="2400">
                <a:solidFill>
                  <a:srgbClr val="AB0000"/>
                </a:solidFill>
              </a:rPr>
              <a:t> </a:t>
            </a:r>
            <a:r>
              <a:rPr lang="en" sz="1900">
                <a:solidFill>
                  <a:srgbClr val="AB0000"/>
                </a:solidFill>
              </a:rPr>
              <a:t>(5:1– 8:39)</a:t>
            </a:r>
            <a:endParaRPr sz="19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B0000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God’s Grace in His Mission</a:t>
            </a:r>
            <a:r>
              <a:rPr b="1" lang="en" sz="2400">
                <a:solidFill>
                  <a:srgbClr val="AB0000"/>
                </a:solidFill>
              </a:rPr>
              <a:t> </a:t>
            </a:r>
            <a:r>
              <a:rPr lang="en" sz="1900">
                <a:solidFill>
                  <a:srgbClr val="AB0000"/>
                </a:solidFill>
              </a:rPr>
              <a:t>(9:1–11:36)</a:t>
            </a:r>
            <a:endParaRPr sz="19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AB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44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20"/>
          <p:cNvSpPr txBox="1"/>
          <p:nvPr/>
        </p:nvSpPr>
        <p:spPr>
          <a:xfrm>
            <a:off x="909612" y="555950"/>
            <a:ext cx="7316100" cy="3393900"/>
          </a:xfrm>
          <a:prstGeom prst="rect">
            <a:avLst/>
          </a:prstGeom>
          <a:solidFill>
            <a:srgbClr val="F3F3F3">
              <a:alpha val="5364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87A27B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Righteousness Only Through Faith </a:t>
            </a:r>
            <a:r>
              <a:rPr lang="en" sz="1900">
                <a:solidFill>
                  <a:srgbClr val="AB0000"/>
                </a:solidFill>
              </a:rPr>
              <a:t>(1:1– 4:25)</a:t>
            </a:r>
            <a:endParaRPr sz="1900">
              <a:solidFill>
                <a:srgbClr val="AB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B0000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New Life in the Spirit</a:t>
            </a:r>
            <a:r>
              <a:rPr b="1" lang="en" sz="2400">
                <a:solidFill>
                  <a:srgbClr val="AB0000"/>
                </a:solidFill>
              </a:rPr>
              <a:t> </a:t>
            </a:r>
            <a:r>
              <a:rPr lang="en" sz="1900">
                <a:solidFill>
                  <a:srgbClr val="AB0000"/>
                </a:solidFill>
              </a:rPr>
              <a:t>(5:1– 8:39)</a:t>
            </a:r>
            <a:endParaRPr sz="19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B0000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God’s Grace in His Mission</a:t>
            </a:r>
            <a:r>
              <a:rPr b="1" lang="en" sz="2400">
                <a:solidFill>
                  <a:srgbClr val="AB0000"/>
                </a:solidFill>
              </a:rPr>
              <a:t> </a:t>
            </a:r>
            <a:r>
              <a:rPr lang="en" sz="1900">
                <a:solidFill>
                  <a:srgbClr val="AB0000"/>
                </a:solidFill>
              </a:rPr>
              <a:t>(9:1–11:36)</a:t>
            </a:r>
            <a:endParaRPr sz="19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B0000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" sz="2500">
                <a:solidFill>
                  <a:srgbClr val="AB0000"/>
                </a:solidFill>
              </a:rPr>
              <a:t>Our Christian Obligations</a:t>
            </a:r>
            <a:r>
              <a:rPr lang="en" sz="2400">
                <a:solidFill>
                  <a:srgbClr val="AB0000"/>
                </a:solidFill>
              </a:rPr>
              <a:t> </a:t>
            </a:r>
            <a:r>
              <a:rPr lang="en" sz="1900">
                <a:solidFill>
                  <a:srgbClr val="AB0000"/>
                </a:solidFill>
              </a:rPr>
              <a:t>(12:1–16:27)</a:t>
            </a:r>
            <a:endParaRPr sz="1900">
              <a:solidFill>
                <a:srgbClr val="AB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AB0000"/>
              </a:solidFill>
            </a:endParaRPr>
          </a:p>
        </p:txBody>
      </p:sp>
      <p:pic>
        <p:nvPicPr>
          <p:cNvPr id="99" name="Google Shape;99;p20" title="4C614D73-B10B-449C-8A94-F676DA9903A2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075" y="3769425"/>
            <a:ext cx="2729601" cy="103985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title="IMG_18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5323" cy="5143499"/>
          </a:xfrm>
          <a:prstGeom prst="rect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21"/>
          <p:cNvSpPr txBox="1"/>
          <p:nvPr/>
        </p:nvSpPr>
        <p:spPr>
          <a:xfrm>
            <a:off x="444300" y="461375"/>
            <a:ext cx="8244900" cy="4132800"/>
          </a:xfrm>
          <a:prstGeom prst="rect">
            <a:avLst/>
          </a:prstGeom>
          <a:solidFill>
            <a:srgbClr val="F3F3F3">
              <a:alpha val="27730"/>
            </a:srgbClr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AB0000"/>
                </a:solidFill>
              </a:rPr>
              <a:t>Romans is the epicenter of the Bible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It’s where the ancient promises of God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find fulfillment in the world today, in all its brokenness.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The book of Romans is the royal announcement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that the death and resurrection of Jesus have fulfilled history </a:t>
            </a:r>
            <a:r>
              <a:rPr lang="en" sz="1500">
                <a:solidFill>
                  <a:schemeClr val="dk2"/>
                </a:solidFill>
              </a:rPr>
              <a:t>(1:1-4)</a:t>
            </a:r>
            <a:r>
              <a:rPr lang="en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and opened a door of hope to all people</a:t>
            </a:r>
            <a:r>
              <a:rPr lang="en" sz="2000">
                <a:solidFill>
                  <a:srgbClr val="AB0000"/>
                </a:solidFill>
              </a:rPr>
              <a:t>.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A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</a:endParaRPr>
          </a:p>
        </p:txBody>
      </p:sp>
      <p:pic>
        <p:nvPicPr>
          <p:cNvPr descr="Border, banner, scroll (Provided by Getty Images)"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0175" y="2203313"/>
            <a:ext cx="4103649" cy="736875"/>
          </a:xfrm>
          <a:prstGeom prst="rect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21"/>
          <p:cNvSpPr txBox="1"/>
          <p:nvPr/>
        </p:nvSpPr>
        <p:spPr>
          <a:xfrm>
            <a:off x="3475800" y="2182550"/>
            <a:ext cx="2181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7149D9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The Gospel of God</a:t>
            </a:r>
            <a:endParaRPr sz="2500">
              <a:solidFill>
                <a:srgbClr val="7149D9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