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8"/>
  </p:notesMasterIdLst>
  <p:sldIdLst>
    <p:sldId id="256" r:id="rId2"/>
    <p:sldId id="326" r:id="rId3"/>
    <p:sldId id="277" r:id="rId4"/>
    <p:sldId id="257" r:id="rId5"/>
    <p:sldId id="313" r:id="rId6"/>
    <p:sldId id="278" r:id="rId7"/>
    <p:sldId id="339" r:id="rId8"/>
    <p:sldId id="329" r:id="rId9"/>
    <p:sldId id="318" r:id="rId10"/>
    <p:sldId id="315" r:id="rId11"/>
    <p:sldId id="303" r:id="rId12"/>
    <p:sldId id="304" r:id="rId13"/>
    <p:sldId id="314" r:id="rId14"/>
    <p:sldId id="306" r:id="rId15"/>
    <p:sldId id="340" r:id="rId16"/>
    <p:sldId id="308" r:id="rId17"/>
    <p:sldId id="310" r:id="rId18"/>
    <p:sldId id="307" r:id="rId19"/>
    <p:sldId id="334" r:id="rId20"/>
    <p:sldId id="317" r:id="rId21"/>
    <p:sldId id="319" r:id="rId22"/>
    <p:sldId id="316" r:id="rId23"/>
    <p:sldId id="327" r:id="rId24"/>
    <p:sldId id="321" r:id="rId25"/>
    <p:sldId id="332" r:id="rId26"/>
    <p:sldId id="338" r:id="rId27"/>
    <p:sldId id="333" r:id="rId28"/>
    <p:sldId id="325" r:id="rId29"/>
    <p:sldId id="331" r:id="rId30"/>
    <p:sldId id="330" r:id="rId31"/>
    <p:sldId id="328" r:id="rId32"/>
    <p:sldId id="324" r:id="rId33"/>
    <p:sldId id="305" r:id="rId34"/>
    <p:sldId id="337" r:id="rId35"/>
    <p:sldId id="336" r:id="rId36"/>
    <p:sldId id="280" r:id="rId37"/>
  </p:sldIdLst>
  <p:sldSz cx="9144000" cy="5143500" type="screen16x9"/>
  <p:notesSz cx="6858000" cy="9144000"/>
  <p:embeddedFontLst>
    <p:embeddedFont>
      <p:font typeface="Playfair Display" panose="00000500000000000000" pitchFamily="2" charset="0"/>
      <p:regular r:id="rId39"/>
      <p:bold r:id="rId40"/>
      <p:italic r:id="rId41"/>
      <p:boldItalic r:id="rId42"/>
    </p:embeddedFont>
    <p:embeddedFont>
      <p:font typeface="Raleway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37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47DA17-4CCF-4A2E-A132-CD62DF920632}">
  <a:tblStyle styleId="{5C47DA17-4CCF-4A2E-A132-CD62DF9206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15" y="672"/>
      </p:cViewPr>
      <p:guideLst>
        <p:guide orient="horz" pos="15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667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357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68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118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3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981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784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607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454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3210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4720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572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1215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351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8782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372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32085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0111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629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984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3648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399043239b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1399043239b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509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29077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9906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7554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399043239b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1399043239b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564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399043239b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1399043239b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419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399043239b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1399043239b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4561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399043239b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1399043239b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469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398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1380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129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99043239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99043239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17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545425"/>
            <a:ext cx="4816200" cy="1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17475"/>
            <a:ext cx="4257300" cy="342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" y="0"/>
            <a:ext cx="380288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5341107" y="0"/>
            <a:ext cx="380288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388100" y="1401000"/>
            <a:ext cx="6367800" cy="23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720000" y="4025400"/>
            <a:ext cx="7704000" cy="578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1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ctrTitle"/>
          </p:nvPr>
        </p:nvSpPr>
        <p:spPr>
          <a:xfrm>
            <a:off x="724875" y="566800"/>
            <a:ext cx="38472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720000" y="1677725"/>
            <a:ext cx="3847200" cy="11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6" name="Google Shape;126;p24"/>
          <p:cNvSpPr txBox="1"/>
          <p:nvPr/>
        </p:nvSpPr>
        <p:spPr>
          <a:xfrm>
            <a:off x="720000" y="3519450"/>
            <a:ext cx="3847200" cy="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and includes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5"/>
          <p:cNvPicPr preferRelativeResize="0"/>
          <p:nvPr/>
        </p:nvPicPr>
        <p:blipFill rotWithShape="1">
          <a:blip r:embed="rId2">
            <a:alphaModFix amt="70000"/>
          </a:blip>
          <a:srcRect r="35934" b="17992"/>
          <a:stretch/>
        </p:blipFill>
        <p:spPr>
          <a:xfrm rot="10800000">
            <a:off x="2" y="-1"/>
            <a:ext cx="1251399" cy="15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 amt="70000"/>
          </a:blip>
          <a:srcRect b="18387"/>
          <a:stretch/>
        </p:blipFill>
        <p:spPr>
          <a:xfrm>
            <a:off x="6086475" y="3749523"/>
            <a:ext cx="2337524" cy="139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4">
            <a:alphaModFix amt="70000"/>
          </a:blip>
          <a:srcRect r="20810" b="12049"/>
          <a:stretch/>
        </p:blipFill>
        <p:spPr>
          <a:xfrm>
            <a:off x="7190725" y="3892100"/>
            <a:ext cx="1953274" cy="125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/>
          <p:cNvPicPr preferRelativeResize="0"/>
          <p:nvPr/>
        </p:nvPicPr>
        <p:blipFill rotWithShape="1">
          <a:blip r:embed="rId2">
            <a:alphaModFix amt="70000"/>
          </a:blip>
          <a:srcRect t="31469" r="13239"/>
          <a:stretch/>
        </p:blipFill>
        <p:spPr>
          <a:xfrm rot="900006">
            <a:off x="6416758" y="-329841"/>
            <a:ext cx="2996361" cy="156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6"/>
          <p:cNvPicPr preferRelativeResize="0"/>
          <p:nvPr/>
        </p:nvPicPr>
        <p:blipFill rotWithShape="1">
          <a:blip r:embed="rId3">
            <a:alphaModFix amt="70000"/>
          </a:blip>
          <a:srcRect r="30738" b="36892"/>
          <a:stretch/>
        </p:blipFill>
        <p:spPr>
          <a:xfrm rot="5400000">
            <a:off x="-471812" y="3233612"/>
            <a:ext cx="2381699" cy="146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flipH="1">
            <a:off x="-10979" y="-1"/>
            <a:ext cx="2123251" cy="167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900010">
            <a:off x="7424297" y="3783116"/>
            <a:ext cx="2367778" cy="1730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2290050" y="29976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1458150" y="1614000"/>
            <a:ext cx="6227700" cy="13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349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16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6" r:id="rId3"/>
    <p:sldLayoutId id="2147483658" r:id="rId4"/>
    <p:sldLayoutId id="2147483670" r:id="rId5"/>
    <p:sldLayoutId id="2147483671" r:id="rId6"/>
    <p:sldLayoutId id="2147483672" r:id="rId7"/>
    <p:sldLayoutId id="2147483678" r:id="rId8"/>
    <p:sldLayoutId id="214748367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609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8600" y="0"/>
            <a:ext cx="2775400" cy="2186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3"/>
          <p:cNvPicPr preferRelativeResize="0"/>
          <p:nvPr/>
        </p:nvPicPr>
        <p:blipFill rotWithShape="1">
          <a:blip r:embed="rId4">
            <a:alphaModFix/>
          </a:blip>
          <a:srcRect l="31323" b="32055"/>
          <a:stretch/>
        </p:blipFill>
        <p:spPr>
          <a:xfrm>
            <a:off x="0" y="3840875"/>
            <a:ext cx="1802026" cy="130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3"/>
          <p:cNvPicPr preferRelativeResize="0"/>
          <p:nvPr/>
        </p:nvPicPr>
        <p:blipFill rotWithShape="1">
          <a:blip r:embed="rId5">
            <a:alphaModFix/>
          </a:blip>
          <a:srcRect l="23669" t="40982"/>
          <a:stretch/>
        </p:blipFill>
        <p:spPr>
          <a:xfrm>
            <a:off x="0" y="0"/>
            <a:ext cx="2649924" cy="135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50462">
            <a:off x="1068374" y="4156758"/>
            <a:ext cx="2512957" cy="144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25800" y="871800"/>
            <a:ext cx="3519868" cy="368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3"/>
          <p:cNvSpPr txBox="1">
            <a:spLocks noGrp="1"/>
          </p:cNvSpPr>
          <p:nvPr>
            <p:ph type="ctrTitle"/>
          </p:nvPr>
        </p:nvSpPr>
        <p:spPr>
          <a:xfrm>
            <a:off x="720000" y="1545425"/>
            <a:ext cx="4816200" cy="1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/>
              <a:t>Missionsreise </a:t>
            </a:r>
            <a:r>
              <a:rPr lang="en" sz="4200" dirty="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br>
              <a:rPr lang="en" sz="4200" dirty="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" sz="4200" dirty="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CWC-Projekt</a:t>
            </a:r>
            <a:endParaRPr sz="4200" dirty="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8" name="Google Shape;158;p33"/>
          <p:cNvSpPr txBox="1">
            <a:spLocks noGrp="1"/>
          </p:cNvSpPr>
          <p:nvPr>
            <p:ph type="subTitle" idx="1"/>
          </p:nvPr>
        </p:nvSpPr>
        <p:spPr>
          <a:xfrm>
            <a:off x="797213" y="3047837"/>
            <a:ext cx="4257300" cy="34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6. – 14. Januar 2026</a:t>
            </a:r>
            <a:endParaRPr sz="1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5B1BE52-7B5A-149A-2E31-ED5144400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218"/>
            <a:ext cx="9144000" cy="4223385"/>
          </a:xfrm>
          <a:prstGeom prst="rect">
            <a:avLst/>
          </a:prstGeom>
        </p:spPr>
      </p:pic>
      <p:sp>
        <p:nvSpPr>
          <p:cNvPr id="4" name="Google Shape;560;p52">
            <a:extLst>
              <a:ext uri="{FF2B5EF4-FFF2-40B4-BE49-F238E27FC236}">
                <a16:creationId xmlns:a16="http://schemas.microsoft.com/office/drawing/2014/main" id="{721EA737-6DC2-C557-47A0-4E292AFB41A1}"/>
              </a:ext>
            </a:extLst>
          </p:cNvPr>
          <p:cNvSpPr txBox="1">
            <a:spLocks/>
          </p:cNvSpPr>
          <p:nvPr/>
        </p:nvSpPr>
        <p:spPr>
          <a:xfrm>
            <a:off x="59473" y="4177800"/>
            <a:ext cx="9010186" cy="57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31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700" dirty="0"/>
              <a:t>CWC-Team </a:t>
            </a:r>
            <a:r>
              <a:rPr lang="en-US" sz="2700" dirty="0" err="1"/>
              <a:t>aus</a:t>
            </a:r>
            <a:r>
              <a:rPr lang="en-US" sz="2700" dirty="0"/>
              <a:t> Thailand, Korea und Deutschland</a:t>
            </a:r>
            <a:endParaRPr lang="en-US" sz="27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69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Himmel, Wasser, Berg enthält.&#10;&#10;KI-generierte Inhalte können fehlerhaft sein.">
            <a:extLst>
              <a:ext uri="{FF2B5EF4-FFF2-40B4-BE49-F238E27FC236}">
                <a16:creationId xmlns:a16="http://schemas.microsoft.com/office/drawing/2014/main" id="{A09AB744-E1DA-1284-AC4C-133EAC9B5D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" b="17615"/>
          <a:stretch/>
        </p:blipFill>
        <p:spPr>
          <a:xfrm>
            <a:off x="720000" y="185854"/>
            <a:ext cx="7701788" cy="4765285"/>
          </a:xfrm>
          <a:prstGeom prst="rect">
            <a:avLst/>
          </a:prstGeom>
        </p:spPr>
      </p:pic>
      <p:sp>
        <p:nvSpPr>
          <p:cNvPr id="6" name="Google Shape;560;p52"/>
          <p:cNvSpPr txBox="1">
            <a:spLocks/>
          </p:cNvSpPr>
          <p:nvPr/>
        </p:nvSpPr>
        <p:spPr>
          <a:xfrm>
            <a:off x="717788" y="4244708"/>
            <a:ext cx="7704000" cy="57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31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 err="1"/>
              <a:t>Fähre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</a:t>
            </a:r>
            <a:r>
              <a:rPr lang="en-US" dirty="0">
                <a:solidFill>
                  <a:schemeClr val="dk2"/>
                </a:solidFill>
              </a:rPr>
              <a:t>Thailand</a:t>
            </a:r>
            <a:r>
              <a:rPr lang="en-US" dirty="0"/>
              <a:t> und </a:t>
            </a:r>
            <a:r>
              <a:rPr lang="en-US" dirty="0">
                <a:solidFill>
                  <a:schemeClr val="dk2"/>
                </a:solidFill>
              </a:rPr>
              <a:t>Myanmar</a:t>
            </a:r>
            <a:r>
              <a:rPr lang="en-US" dirty="0"/>
              <a:t> </a:t>
            </a:r>
            <a:r>
              <a:rPr lang="en-US" dirty="0">
                <a:solidFill>
                  <a:schemeClr val="dk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700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2BD7914-6D1C-BFF6-BC1A-0C9802F73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7" name="Google Shape;560;p52"/>
          <p:cNvSpPr txBox="1">
            <a:spLocks/>
          </p:cNvSpPr>
          <p:nvPr/>
        </p:nvSpPr>
        <p:spPr>
          <a:xfrm>
            <a:off x="872400" y="4177800"/>
            <a:ext cx="7704000" cy="57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31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 err="1"/>
              <a:t>Warten</a:t>
            </a:r>
            <a:r>
              <a:rPr lang="en-US" dirty="0"/>
              <a:t> auf die </a:t>
            </a:r>
            <a:r>
              <a:rPr lang="en-US" dirty="0" err="1">
                <a:solidFill>
                  <a:schemeClr val="dk2"/>
                </a:solidFill>
              </a:rPr>
              <a:t>Fähre</a:t>
            </a:r>
            <a:endParaRPr lang="en-US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3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B4DB8E-4975-9C0C-5C44-FEF8279FA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057"/>
            <a:ext cx="9144000" cy="42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46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2"/>
          <p:cNvSpPr txBox="1">
            <a:spLocks noGrp="1"/>
          </p:cNvSpPr>
          <p:nvPr>
            <p:ph type="body" idx="1"/>
          </p:nvPr>
        </p:nvSpPr>
        <p:spPr>
          <a:xfrm>
            <a:off x="720000" y="4025400"/>
            <a:ext cx="77040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</a:t>
            </a:r>
            <a:r>
              <a:rPr lang="en">
                <a:solidFill>
                  <a:schemeClr val="dk2"/>
                </a:solidFill>
              </a:rPr>
              <a:t>words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215E78-5348-EBA3-AADC-14E8AA49B9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7082" r="-189" b="2584"/>
          <a:stretch/>
        </p:blipFill>
        <p:spPr>
          <a:xfrm>
            <a:off x="845999" y="52138"/>
            <a:ext cx="7452002" cy="5039224"/>
          </a:xfrm>
          <a:prstGeom prst="rect">
            <a:avLst/>
          </a:prstGeom>
        </p:spPr>
      </p:pic>
      <p:sp>
        <p:nvSpPr>
          <p:cNvPr id="5" name="Google Shape;560;p52">
            <a:extLst>
              <a:ext uri="{FF2B5EF4-FFF2-40B4-BE49-F238E27FC236}">
                <a16:creationId xmlns:a16="http://schemas.microsoft.com/office/drawing/2014/main" id="{52093B99-D784-D535-8051-4053C7BCF968}"/>
              </a:ext>
            </a:extLst>
          </p:cNvPr>
          <p:cNvSpPr txBox="1">
            <a:spLocks/>
          </p:cNvSpPr>
          <p:nvPr/>
        </p:nvSpPr>
        <p:spPr>
          <a:xfrm>
            <a:off x="717788" y="4244708"/>
            <a:ext cx="7704000" cy="57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31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 err="1"/>
              <a:t>Sonnenaufgang</a:t>
            </a:r>
            <a:r>
              <a:rPr lang="en-US" dirty="0"/>
              <a:t> in </a:t>
            </a:r>
            <a:r>
              <a:rPr lang="en-US" dirty="0">
                <a:solidFill>
                  <a:schemeClr val="bg2"/>
                </a:solidFill>
              </a:rPr>
              <a:t>Myanmar</a:t>
            </a:r>
            <a:r>
              <a:rPr lang="en-US" dirty="0"/>
              <a:t> </a:t>
            </a:r>
            <a:r>
              <a:rPr lang="en-US" dirty="0">
                <a:solidFill>
                  <a:schemeClr val="dk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2328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Kleidung, drauße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72D16438-3CFE-4FCB-4177-C8EB21156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791" y="0"/>
            <a:ext cx="38124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46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D4144A8-9DA1-C7AC-0696-B76F982A0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2E86761-0205-8ECE-C526-AB68E595E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Krankenhaus in Myanmar</a:t>
            </a:r>
          </a:p>
        </p:txBody>
      </p:sp>
    </p:spTree>
    <p:extLst>
      <p:ext uri="{BB962C8B-B14F-4D97-AF65-F5344CB8AC3E}">
        <p14:creationId xmlns:p14="http://schemas.microsoft.com/office/powerpoint/2010/main" val="3553071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03383B5-4D0C-322C-EA2B-884A2A92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964" y="0"/>
            <a:ext cx="36920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12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CDC9D1-5E14-4EB0-5017-A67C77D06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35" y="-239655"/>
            <a:ext cx="8915930" cy="5016697"/>
          </a:xfrm>
          <a:prstGeom prst="rect">
            <a:avLst/>
          </a:prstGeom>
        </p:spPr>
      </p:pic>
      <p:sp>
        <p:nvSpPr>
          <p:cNvPr id="6" name="Google Shape;560;p52"/>
          <p:cNvSpPr txBox="1">
            <a:spLocks noGrp="1"/>
          </p:cNvSpPr>
          <p:nvPr>
            <p:ph type="body" idx="1"/>
          </p:nvPr>
        </p:nvSpPr>
        <p:spPr>
          <a:xfrm>
            <a:off x="720000" y="3974592"/>
            <a:ext cx="7704000" cy="10154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47 einheimische Studierende und Dozenten, insgesamt 67 Teilnehmer</a:t>
            </a:r>
            <a:endParaRPr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46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Menschliches Gesicht, Mädchen enthält.&#10;&#10;KI-generierte Inhalte können fehlerhaft sein.">
            <a:extLst>
              <a:ext uri="{FF2B5EF4-FFF2-40B4-BE49-F238E27FC236}">
                <a16:creationId xmlns:a16="http://schemas.microsoft.com/office/drawing/2014/main" id="{AE9B8040-3DDE-3AD2-3B6D-7E531C674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79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Kleidung, Menschliches Gesicht, Im Haus enthält.&#10;&#10;KI-generierte Inhalte können fehlerhaft sein.">
            <a:extLst>
              <a:ext uri="{FF2B5EF4-FFF2-40B4-BE49-F238E27FC236}">
                <a16:creationId xmlns:a16="http://schemas.microsoft.com/office/drawing/2014/main" id="{9809306C-23C9-4F09-8612-C100782E8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44" t="113" r="9919"/>
          <a:stretch/>
        </p:blipFill>
        <p:spPr>
          <a:xfrm>
            <a:off x="11788" y="0"/>
            <a:ext cx="9132212" cy="513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38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89C930B-1D20-8F74-3E91-7657363E0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057"/>
            <a:ext cx="9144000" cy="4223385"/>
          </a:xfrm>
          <a:prstGeom prst="rect">
            <a:avLst/>
          </a:prstGeom>
        </p:spPr>
      </p:pic>
      <p:sp>
        <p:nvSpPr>
          <p:cNvPr id="4" name="Google Shape;560;p52">
            <a:extLst>
              <a:ext uri="{FF2B5EF4-FFF2-40B4-BE49-F238E27FC236}">
                <a16:creationId xmlns:a16="http://schemas.microsoft.com/office/drawing/2014/main" id="{786E4B27-8B31-89E8-BD26-711C519D8AC1}"/>
              </a:ext>
            </a:extLst>
          </p:cNvPr>
          <p:cNvSpPr txBox="1">
            <a:spLocks/>
          </p:cNvSpPr>
          <p:nvPr/>
        </p:nvSpPr>
        <p:spPr>
          <a:xfrm>
            <a:off x="872400" y="4177800"/>
            <a:ext cx="7704000" cy="57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31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 err="1"/>
              <a:t>Studenten</a:t>
            </a:r>
            <a:r>
              <a:rPr lang="en-US" dirty="0"/>
              <a:t> der </a:t>
            </a:r>
            <a:r>
              <a:rPr lang="en-US" dirty="0" err="1"/>
              <a:t>Krankenschwesternschule</a:t>
            </a:r>
            <a:endParaRPr lang="en-US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09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EF73080-3238-BA54-533B-BE95ACA30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559"/>
            <a:ext cx="9144000" cy="4223385"/>
          </a:xfrm>
          <a:prstGeom prst="rect">
            <a:avLst/>
          </a:prstGeom>
        </p:spPr>
      </p:pic>
      <p:sp>
        <p:nvSpPr>
          <p:cNvPr id="2" name="Google Shape;560;p52">
            <a:extLst>
              <a:ext uri="{FF2B5EF4-FFF2-40B4-BE49-F238E27FC236}">
                <a16:creationId xmlns:a16="http://schemas.microsoft.com/office/drawing/2014/main" id="{2834302A-FE46-B758-346F-42CEC0558246}"/>
              </a:ext>
            </a:extLst>
          </p:cNvPr>
          <p:cNvSpPr txBox="1">
            <a:spLocks/>
          </p:cNvSpPr>
          <p:nvPr/>
        </p:nvSpPr>
        <p:spPr>
          <a:xfrm>
            <a:off x="872400" y="4177800"/>
            <a:ext cx="7704000" cy="57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31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de-DE" sz="3200" b="1" dirty="0"/>
              <a:t>Saw Eh </a:t>
            </a:r>
            <a:r>
              <a:rPr lang="de-DE" sz="3200" b="1" dirty="0" err="1"/>
              <a:t>Taw</a:t>
            </a:r>
            <a:r>
              <a:rPr lang="de-DE" sz="3200" dirty="0"/>
              <a:t> mit </a:t>
            </a:r>
            <a:r>
              <a:rPr lang="de-DE" sz="3200" b="1" dirty="0"/>
              <a:t>Familie</a:t>
            </a:r>
          </a:p>
        </p:txBody>
      </p:sp>
    </p:spTree>
    <p:extLst>
      <p:ext uri="{BB962C8B-B14F-4D97-AF65-F5344CB8AC3E}">
        <p14:creationId xmlns:p14="http://schemas.microsoft.com/office/powerpoint/2010/main" val="3731438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623E690-121A-97C9-FD61-DA309CE86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057"/>
            <a:ext cx="9144000" cy="4223385"/>
          </a:xfrm>
          <a:prstGeom prst="rect">
            <a:avLst/>
          </a:prstGeom>
        </p:spPr>
      </p:pic>
      <p:sp>
        <p:nvSpPr>
          <p:cNvPr id="2" name="Google Shape;560;p52">
            <a:extLst>
              <a:ext uri="{FF2B5EF4-FFF2-40B4-BE49-F238E27FC236}">
                <a16:creationId xmlns:a16="http://schemas.microsoft.com/office/drawing/2014/main" id="{666488C5-7C8E-FFC2-B890-9CB4FDB6890F}"/>
              </a:ext>
            </a:extLst>
          </p:cNvPr>
          <p:cNvSpPr txBox="1">
            <a:spLocks/>
          </p:cNvSpPr>
          <p:nvPr/>
        </p:nvSpPr>
        <p:spPr>
          <a:xfrm>
            <a:off x="872400" y="4177800"/>
            <a:ext cx="7704000" cy="57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31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 err="1"/>
              <a:t>Gesundheitsminister</a:t>
            </a:r>
            <a:r>
              <a:rPr lang="en-US" dirty="0"/>
              <a:t> der Karen</a:t>
            </a:r>
            <a:endParaRPr lang="en-US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49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leidung, Menschliches Gesicht, Person, Brille enthält.&#10;&#10;KI-generierte Inhalte können fehlerhaft sein.">
            <a:extLst>
              <a:ext uri="{FF2B5EF4-FFF2-40B4-BE49-F238E27FC236}">
                <a16:creationId xmlns:a16="http://schemas.microsoft.com/office/drawing/2014/main" id="{A0F484E2-2C39-BEC2-2CDE-17510C808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09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5C16231-96AB-4F49-ACE6-CDCDBB4E2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0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Kleidung, Kochen, Wand enthält.&#10;&#10;KI-generierte Inhalte können fehlerhaft sein.">
            <a:extLst>
              <a:ext uri="{FF2B5EF4-FFF2-40B4-BE49-F238E27FC236}">
                <a16:creationId xmlns:a16="http://schemas.microsoft.com/office/drawing/2014/main" id="{3EBF201C-D84F-EA09-F159-E31611C55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24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Menschen, Mobiliar enthält.&#10;&#10;KI-generierte Inhalte können fehlerhaft sein.">
            <a:extLst>
              <a:ext uri="{FF2B5EF4-FFF2-40B4-BE49-F238E27FC236}">
                <a16:creationId xmlns:a16="http://schemas.microsoft.com/office/drawing/2014/main" id="{6D361FB8-4BA8-5332-4102-063C4575A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50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Kleidung, Küchengerät, Essen enthält.&#10;&#10;KI-generierte Inhalte können fehlerhaft sein.">
            <a:extLst>
              <a:ext uri="{FF2B5EF4-FFF2-40B4-BE49-F238E27FC236}">
                <a16:creationId xmlns:a16="http://schemas.microsoft.com/office/drawing/2014/main" id="{5DF710E4-382E-AB88-C18C-C74B46A3B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3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Menschliches Gesicht, Person, Mann enthält.&#10;&#10;KI-generierte Inhalte können fehlerhaft sein.">
            <a:extLst>
              <a:ext uri="{FF2B5EF4-FFF2-40B4-BE49-F238E27FC236}">
                <a16:creationId xmlns:a16="http://schemas.microsoft.com/office/drawing/2014/main" id="{80381698-B072-E0C8-1311-26446A627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71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leidung, Mikrofon, Person, Vortrag enthält.&#10;&#10;KI-generierte Inhalte können fehlerhaft sein.">
            <a:extLst>
              <a:ext uri="{FF2B5EF4-FFF2-40B4-BE49-F238E27FC236}">
                <a16:creationId xmlns:a16="http://schemas.microsoft.com/office/drawing/2014/main" id="{EEBE1103-36FA-538F-BD70-6479D7331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81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54"/>
          <p:cNvPicPr preferRelativeResize="0"/>
          <p:nvPr/>
        </p:nvPicPr>
        <p:blipFill rotWithShape="1">
          <a:blip r:embed="rId3">
            <a:alphaModFix/>
          </a:blip>
          <a:srcRect l="33980" t="40982"/>
          <a:stretch/>
        </p:blipFill>
        <p:spPr>
          <a:xfrm>
            <a:off x="-92500" y="0"/>
            <a:ext cx="2334973" cy="13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54"/>
          <p:cNvPicPr preferRelativeResize="0"/>
          <p:nvPr/>
        </p:nvPicPr>
        <p:blipFill rotWithShape="1">
          <a:blip r:embed="rId4">
            <a:alphaModFix/>
          </a:blip>
          <a:srcRect t="16569"/>
          <a:stretch/>
        </p:blipFill>
        <p:spPr>
          <a:xfrm>
            <a:off x="6809025" y="0"/>
            <a:ext cx="2334975" cy="15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54"/>
          <p:cNvPicPr preferRelativeResize="0"/>
          <p:nvPr/>
        </p:nvPicPr>
        <p:blipFill rotWithShape="1">
          <a:blip r:embed="rId5">
            <a:alphaModFix/>
          </a:blip>
          <a:srcRect t="35987" r="49474"/>
          <a:stretch/>
        </p:blipFill>
        <p:spPr>
          <a:xfrm rot="-10799940" flipH="1">
            <a:off x="7581925" y="3823864"/>
            <a:ext cx="1572476" cy="1340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900005">
            <a:off x="-614102" y="3955297"/>
            <a:ext cx="2430879" cy="1356257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54"/>
          <p:cNvSpPr txBox="1">
            <a:spLocks noGrp="1"/>
          </p:cNvSpPr>
          <p:nvPr>
            <p:ph type="title"/>
          </p:nvPr>
        </p:nvSpPr>
        <p:spPr>
          <a:xfrm>
            <a:off x="2290050" y="4157327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>
                <a:latin typeface="Raleway" pitchFamily="2" charset="0"/>
              </a:rPr>
              <a:t>Johannes 7,32</a:t>
            </a:r>
            <a:endParaRPr sz="3000" b="0" dirty="0">
              <a:solidFill>
                <a:schemeClr val="dk2"/>
              </a:solidFill>
              <a:latin typeface="Raleway" pitchFamily="2" charset="0"/>
            </a:endParaRPr>
          </a:p>
        </p:txBody>
      </p:sp>
      <p:sp>
        <p:nvSpPr>
          <p:cNvPr id="600" name="Google Shape;600;p54"/>
          <p:cNvSpPr txBox="1">
            <a:spLocks noGrp="1"/>
          </p:cNvSpPr>
          <p:nvPr>
            <p:ph type="subTitle" idx="1"/>
          </p:nvPr>
        </p:nvSpPr>
        <p:spPr>
          <a:xfrm>
            <a:off x="1458150" y="1614000"/>
            <a:ext cx="6227700" cy="13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/>
              <a:t>“Wer an mich glaubt, wie die S</a:t>
            </a:r>
            <a:r>
              <a:rPr lang="de-DE" sz="3300" b="1" dirty="0"/>
              <a:t>c</a:t>
            </a:r>
            <a:r>
              <a:rPr lang="en" sz="3300" b="1" dirty="0"/>
              <a:t>hrift sagt, von dessen Leib werden Ströme lebendigen Wassers fließen.”</a:t>
            </a:r>
            <a:endParaRPr sz="3300" b="1" dirty="0"/>
          </a:p>
        </p:txBody>
      </p:sp>
      <p:sp>
        <p:nvSpPr>
          <p:cNvPr id="2" name="Google Shape;599;p54">
            <a:extLst>
              <a:ext uri="{FF2B5EF4-FFF2-40B4-BE49-F238E27FC236}">
                <a16:creationId xmlns:a16="http://schemas.microsoft.com/office/drawing/2014/main" id="{9F5B181B-AFD5-749E-03D0-81B06AD42B18}"/>
              </a:ext>
            </a:extLst>
          </p:cNvPr>
          <p:cNvSpPr txBox="1">
            <a:spLocks/>
          </p:cNvSpPr>
          <p:nvPr/>
        </p:nvSpPr>
        <p:spPr>
          <a:xfrm>
            <a:off x="2290050" y="851700"/>
            <a:ext cx="45639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5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de-DE" sz="4000" dirty="0" err="1"/>
              <a:t>Leitvers</a:t>
            </a:r>
            <a:r>
              <a:rPr lang="de-DE" sz="4000" dirty="0"/>
              <a:t> CWCP</a:t>
            </a:r>
            <a:endParaRPr lang="de-DE" sz="40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63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leidung, Person, Menschliches Gesicht, Gruppe enthält.&#10;&#10;KI-generierte Inhalte können fehlerhaft sein.">
            <a:extLst>
              <a:ext uri="{FF2B5EF4-FFF2-40B4-BE49-F238E27FC236}">
                <a16:creationId xmlns:a16="http://schemas.microsoft.com/office/drawing/2014/main" id="{FEF83D8B-16B6-BAC3-2B75-ADEBB9018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27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Kleidung, Himmel, Person enthält.&#10;&#10;KI-generierte Inhalte können fehlerhaft sein.">
            <a:extLst>
              <a:ext uri="{FF2B5EF4-FFF2-40B4-BE49-F238E27FC236}">
                <a16:creationId xmlns:a16="http://schemas.microsoft.com/office/drawing/2014/main" id="{17D39771-FC35-142F-B275-3D467600D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03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93F6345-005D-CD0E-E17B-673269D9B8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34544" r="-69" b="14725"/>
          <a:stretch/>
        </p:blipFill>
        <p:spPr>
          <a:xfrm>
            <a:off x="1761893" y="-3904"/>
            <a:ext cx="4690946" cy="51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1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3E1DC96-80B9-C161-50A0-9F1B5DD73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548" y="215537"/>
            <a:ext cx="6126903" cy="459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16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55"/>
          <p:cNvPicPr preferRelativeResize="0"/>
          <p:nvPr/>
        </p:nvPicPr>
        <p:blipFill rotWithShape="1">
          <a:blip r:embed="rId3">
            <a:alphaModFix/>
          </a:blip>
          <a:srcRect b="19"/>
          <a:stretch/>
        </p:blipFill>
        <p:spPr>
          <a:xfrm rot="900004">
            <a:off x="-201949" y="4162330"/>
            <a:ext cx="2065422" cy="150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5"/>
          <p:cNvPicPr preferRelativeResize="0"/>
          <p:nvPr/>
        </p:nvPicPr>
        <p:blipFill rotWithShape="1">
          <a:blip r:embed="rId3">
            <a:alphaModFix/>
          </a:blip>
          <a:srcRect b="19"/>
          <a:stretch/>
        </p:blipFill>
        <p:spPr>
          <a:xfrm rot="-900004" flipH="1">
            <a:off x="7280526" y="4162330"/>
            <a:ext cx="2065422" cy="150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350462">
            <a:off x="5522849" y="4385358"/>
            <a:ext cx="2512957" cy="1449586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5"/>
          <p:cNvSpPr txBox="1">
            <a:spLocks noGrp="1"/>
          </p:cNvSpPr>
          <p:nvPr>
            <p:ph type="title"/>
          </p:nvPr>
        </p:nvSpPr>
        <p:spPr>
          <a:xfrm>
            <a:off x="1043086" y="2820339"/>
            <a:ext cx="7057827" cy="1504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Gebetsanliegen</a:t>
            </a:r>
            <a:endParaRPr sz="70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97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55"/>
          <p:cNvPicPr preferRelativeResize="0"/>
          <p:nvPr/>
        </p:nvPicPr>
        <p:blipFill rotWithShape="1">
          <a:blip r:embed="rId3">
            <a:alphaModFix/>
          </a:blip>
          <a:srcRect b="19"/>
          <a:stretch/>
        </p:blipFill>
        <p:spPr>
          <a:xfrm rot="900004">
            <a:off x="-201949" y="4162330"/>
            <a:ext cx="2065422" cy="150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5"/>
          <p:cNvPicPr preferRelativeResize="0"/>
          <p:nvPr/>
        </p:nvPicPr>
        <p:blipFill rotWithShape="1">
          <a:blip r:embed="rId3">
            <a:alphaModFix/>
          </a:blip>
          <a:srcRect b="19"/>
          <a:stretch/>
        </p:blipFill>
        <p:spPr>
          <a:xfrm rot="-900004" flipH="1">
            <a:off x="7280526" y="4162330"/>
            <a:ext cx="2065422" cy="150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350462">
            <a:off x="5522849" y="4385358"/>
            <a:ext cx="2512957" cy="14495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1F4A91D4-7DDA-1CFC-251B-DDB4D8B978B3}"/>
              </a:ext>
            </a:extLst>
          </p:cNvPr>
          <p:cNvSpPr txBox="1"/>
          <p:nvPr/>
        </p:nvSpPr>
        <p:spPr>
          <a:xfrm>
            <a:off x="1953067" y="229640"/>
            <a:ext cx="5931877" cy="4468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chemeClr val="tx1"/>
                </a:solidFill>
                <a:latin typeface="Raleway" pitchFamily="2" charset="0"/>
              </a:rPr>
              <a:t>1. Wir beten, jeweils zwölf Jünger/-innen Jesu in der Karen Medical School, der Krankenschwesterschule und der Calling </a:t>
            </a:r>
            <a:r>
              <a:rPr lang="de-DE" sz="1800" b="1" dirty="0" err="1">
                <a:solidFill>
                  <a:schemeClr val="tx1"/>
                </a:solidFill>
                <a:latin typeface="Raleway" pitchFamily="2" charset="0"/>
              </a:rPr>
              <a:t>Water</a:t>
            </a:r>
            <a:r>
              <a:rPr lang="de-DE" sz="1800" b="1" dirty="0">
                <a:solidFill>
                  <a:schemeClr val="tx1"/>
                </a:solidFill>
                <a:latin typeface="Raleway" pitchFamily="2" charset="0"/>
              </a:rPr>
              <a:t> Campus zu gewinnen.</a:t>
            </a:r>
          </a:p>
          <a:p>
            <a:endParaRPr lang="de-DE" sz="1800" b="1" dirty="0">
              <a:solidFill>
                <a:schemeClr val="tx1"/>
              </a:solidFill>
              <a:latin typeface="Raleway" pitchFamily="2" charset="0"/>
            </a:endParaRPr>
          </a:p>
          <a:p>
            <a:r>
              <a:rPr lang="de-DE" sz="1800" b="1" dirty="0">
                <a:solidFill>
                  <a:schemeClr val="tx1"/>
                </a:solidFill>
                <a:latin typeface="Raleway" pitchFamily="2" charset="0"/>
              </a:rPr>
              <a:t>2. Wir beten, dass Gott</a:t>
            </a:r>
            <a:r>
              <a:rPr lang="ko-KR" altLang="de-DE" sz="1800" b="1" dirty="0">
                <a:solidFill>
                  <a:schemeClr val="tx1"/>
                </a:solidFill>
                <a:latin typeface="Raleway" pitchFamily="2" charset="0"/>
              </a:rPr>
              <a:t> </a:t>
            </a:r>
            <a:r>
              <a:rPr lang="de-DE" altLang="ko-KR" sz="1800" b="1" dirty="0">
                <a:solidFill>
                  <a:schemeClr val="tx1"/>
                </a:solidFill>
                <a:latin typeface="Raleway" pitchFamily="2" charset="0"/>
              </a:rPr>
              <a:t>uns</a:t>
            </a:r>
            <a:r>
              <a:rPr lang="ko-KR" altLang="de-DE" sz="1800" b="1" dirty="0">
                <a:solidFill>
                  <a:schemeClr val="tx1"/>
                </a:solidFill>
                <a:latin typeface="Raleway" pitchFamily="2" charset="0"/>
              </a:rPr>
              <a:t> </a:t>
            </a:r>
            <a:r>
              <a:rPr lang="de-DE" altLang="ko-KR" sz="1800" b="1" dirty="0">
                <a:solidFill>
                  <a:schemeClr val="tx1"/>
                </a:solidFill>
                <a:latin typeface="Raleway" pitchFamily="2" charset="0"/>
              </a:rPr>
              <a:t>geeignete</a:t>
            </a:r>
            <a:r>
              <a:rPr lang="ko-KR" altLang="de-DE" sz="1800" b="1" dirty="0">
                <a:solidFill>
                  <a:schemeClr val="tx1"/>
                </a:solidFill>
                <a:latin typeface="Raleway" pitchFamily="2" charset="0"/>
              </a:rPr>
              <a:t> </a:t>
            </a:r>
            <a:r>
              <a:rPr lang="de-DE" altLang="ko-KR" sz="1800" b="1" dirty="0">
                <a:solidFill>
                  <a:schemeClr val="tx1"/>
                </a:solidFill>
                <a:latin typeface="Raleway" pitchFamily="2" charset="0"/>
              </a:rPr>
              <a:t>Programme gibt, </a:t>
            </a:r>
            <a:r>
              <a:rPr lang="de-DE" sz="1800" b="1" dirty="0">
                <a:solidFill>
                  <a:schemeClr val="tx1"/>
                </a:solidFill>
                <a:latin typeface="Raleway" pitchFamily="2" charset="0"/>
              </a:rPr>
              <a:t>zwölf Studierende und engagierte Lehrer erlaubt.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1800" b="1" dirty="0">
                <a:solidFill>
                  <a:schemeClr val="tx1"/>
                </a:solidFill>
                <a:latin typeface="Raleway" pitchFamily="2" charset="0"/>
              </a:rPr>
              <a:t>3. Wir beten, an jedem Sonntag am CWC einen Gottesdienst auf Englisch und Gruppen-Bibelstudium zu veranstalten und für meine (Daniel </a:t>
            </a:r>
            <a:r>
              <a:rPr lang="de-DE" sz="1800" b="1" dirty="0" err="1">
                <a:solidFill>
                  <a:schemeClr val="tx1"/>
                </a:solidFill>
                <a:latin typeface="Raleway" pitchFamily="2" charset="0"/>
              </a:rPr>
              <a:t>Yu</a:t>
            </a:r>
            <a:r>
              <a:rPr lang="de-DE" sz="1800" b="1" dirty="0">
                <a:solidFill>
                  <a:schemeClr val="tx1"/>
                </a:solidFill>
                <a:latin typeface="Raleway" pitchFamily="2" charset="0"/>
              </a:rPr>
              <a:t>) Botschaftsvorbereitung.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1800" b="1" dirty="0">
                <a:solidFill>
                  <a:schemeClr val="tx1"/>
                </a:solidFill>
                <a:latin typeface="Raleway" pitchFamily="2" charset="0"/>
              </a:rPr>
              <a:t>4. Bibelstudium mit Saw Eh Tho und David</a:t>
            </a:r>
          </a:p>
        </p:txBody>
      </p:sp>
    </p:spTree>
    <p:extLst>
      <p:ext uri="{BB962C8B-B14F-4D97-AF65-F5344CB8AC3E}">
        <p14:creationId xmlns:p14="http://schemas.microsoft.com/office/powerpoint/2010/main" val="1552680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535793" y="-269050"/>
            <a:ext cx="2129943" cy="167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76" y="1189274"/>
            <a:ext cx="3847201" cy="3103726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57"/>
          <p:cNvSpPr txBox="1">
            <a:spLocks noGrp="1"/>
          </p:cNvSpPr>
          <p:nvPr>
            <p:ph type="ctrTitle"/>
          </p:nvPr>
        </p:nvSpPr>
        <p:spPr>
          <a:xfrm>
            <a:off x="720001" y="1256219"/>
            <a:ext cx="38472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</a:t>
            </a:r>
            <a:r>
              <a:rPr lang="de-DE" dirty="0"/>
              <a:t>i</a:t>
            </a:r>
            <a:r>
              <a:rPr lang="en" dirty="0"/>
              <a:t>elen </a:t>
            </a:r>
            <a:br>
              <a:rPr lang="en" dirty="0"/>
            </a:br>
            <a:r>
              <a:rPr lang="en" dirty="0"/>
              <a:t>Dank!</a:t>
            </a:r>
            <a:endParaRPr dirty="0"/>
          </a:p>
        </p:txBody>
      </p:sp>
      <p:pic>
        <p:nvPicPr>
          <p:cNvPr id="647" name="Google Shape;647;p57"/>
          <p:cNvPicPr preferRelativeResize="0"/>
          <p:nvPr/>
        </p:nvPicPr>
        <p:blipFill rotWithShape="1">
          <a:blip r:embed="rId5">
            <a:alphaModFix/>
          </a:blip>
          <a:srcRect l="26513" t="37717"/>
          <a:stretch/>
        </p:blipFill>
        <p:spPr>
          <a:xfrm flipH="1">
            <a:off x="7168574" y="-14925"/>
            <a:ext cx="1975426" cy="110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57"/>
          <p:cNvPicPr preferRelativeResize="0"/>
          <p:nvPr/>
        </p:nvPicPr>
        <p:blipFill rotWithShape="1">
          <a:blip r:embed="rId6">
            <a:alphaModFix/>
          </a:blip>
          <a:srcRect b="50869"/>
          <a:stretch/>
        </p:blipFill>
        <p:spPr>
          <a:xfrm>
            <a:off x="3169375" y="4419069"/>
            <a:ext cx="2369124" cy="85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F355CC7-4607-9CAE-E65B-FDF304E90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276" y="3422420"/>
            <a:ext cx="3391194" cy="9297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68819"/>
            <a:ext cx="5855018" cy="419814"/>
          </a:xfrm>
        </p:spPr>
        <p:txBody>
          <a:bodyPr>
            <a:normAutofit fontScale="90000"/>
          </a:bodyPr>
          <a:lstStyle/>
          <a:p>
            <a:r>
              <a:rPr lang="de-DE" sz="2700" b="1" u="sng" dirty="0"/>
              <a:t>CWC* Projekt in Karen – Überblick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021E476-521E-2B93-5CB1-B1EA52BA5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85" y="577745"/>
            <a:ext cx="8563580" cy="4029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57DB51-F146-07DA-A0B7-9EA7E406925B}"/>
              </a:ext>
            </a:extLst>
          </p:cNvPr>
          <p:cNvSpPr txBox="1"/>
          <p:nvPr/>
        </p:nvSpPr>
        <p:spPr>
          <a:xfrm>
            <a:off x="1373009" y="4762787"/>
            <a:ext cx="79114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050" u="sng" dirty="0"/>
              <a:t>Calling </a:t>
            </a:r>
            <a:r>
              <a:rPr lang="de-DE" sz="1050" u="sng" dirty="0" err="1"/>
              <a:t>Water</a:t>
            </a:r>
            <a:r>
              <a:rPr lang="de-DE" sz="1050" u="sng" dirty="0"/>
              <a:t> Campus: Calling </a:t>
            </a:r>
            <a:r>
              <a:rPr lang="de-DE" sz="1050" u="sng" dirty="0" err="1"/>
              <a:t>Water</a:t>
            </a:r>
            <a:r>
              <a:rPr lang="de-DE" sz="1050" u="sng" dirty="0"/>
              <a:t>(</a:t>
            </a:r>
            <a:r>
              <a:rPr lang="ko-KR" altLang="de-DE" sz="1050" u="sng" dirty="0"/>
              <a:t>마중물</a:t>
            </a:r>
            <a:r>
              <a:rPr lang="en-US" altLang="ko-KR" sz="1050" u="sng" dirty="0"/>
              <a:t>)</a:t>
            </a:r>
            <a:r>
              <a:rPr lang="de-DE" altLang="ko-KR" sz="1050" u="sng" dirty="0"/>
              <a:t>, </a:t>
            </a:r>
            <a:r>
              <a:rPr lang="de-DE" sz="1050" u="sng" dirty="0"/>
              <a:t>Etwas Wasser, das man in die Pumpe gießt, damit sie anfängt zu funktionieren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EC2B2-554C-EC04-3036-5935797E420A}"/>
              </a:ext>
            </a:extLst>
          </p:cNvPr>
          <p:cNvSpPr txBox="1"/>
          <p:nvPr/>
        </p:nvSpPr>
        <p:spPr>
          <a:xfrm>
            <a:off x="447199" y="1097281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laufend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623678-6787-DD21-026A-585B22F6B74C}"/>
              </a:ext>
            </a:extLst>
          </p:cNvPr>
          <p:cNvSpPr txBox="1"/>
          <p:nvPr/>
        </p:nvSpPr>
        <p:spPr>
          <a:xfrm>
            <a:off x="549511" y="283178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neu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5">
            <a:extLst>
              <a:ext uri="{FF2B5EF4-FFF2-40B4-BE49-F238E27FC236}">
                <a16:creationId xmlns:a16="http://schemas.microsoft.com/office/drawing/2014/main" id="{4E08B853-91F7-710E-219A-FF5455F5B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019" y="0"/>
            <a:ext cx="4071565" cy="577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5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55"/>
          <p:cNvPicPr preferRelativeResize="0"/>
          <p:nvPr/>
        </p:nvPicPr>
        <p:blipFill rotWithShape="1">
          <a:blip r:embed="rId3">
            <a:alphaModFix/>
          </a:blip>
          <a:srcRect b="19"/>
          <a:stretch/>
        </p:blipFill>
        <p:spPr>
          <a:xfrm rot="900004">
            <a:off x="-201949" y="4162330"/>
            <a:ext cx="2065422" cy="150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5"/>
          <p:cNvPicPr preferRelativeResize="0"/>
          <p:nvPr/>
        </p:nvPicPr>
        <p:blipFill rotWithShape="1">
          <a:blip r:embed="rId3">
            <a:alphaModFix/>
          </a:blip>
          <a:srcRect b="19"/>
          <a:stretch/>
        </p:blipFill>
        <p:spPr>
          <a:xfrm rot="-900004" flipH="1">
            <a:off x="7280526" y="4162330"/>
            <a:ext cx="2065422" cy="150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350462">
            <a:off x="5522849" y="4385358"/>
            <a:ext cx="2512957" cy="1449586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5"/>
          <p:cNvSpPr txBox="1">
            <a:spLocks noGrp="1"/>
          </p:cNvSpPr>
          <p:nvPr>
            <p:ph type="title"/>
          </p:nvPr>
        </p:nvSpPr>
        <p:spPr>
          <a:xfrm>
            <a:off x="1388100" y="1401000"/>
            <a:ext cx="6367800" cy="23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 dirty="0"/>
              <a:t>Young Man</a:t>
            </a:r>
            <a:r>
              <a:rPr lang="en" dirty="0"/>
              <a:t> </a:t>
            </a:r>
            <a:r>
              <a:rPr lang="en" sz="9000" dirty="0">
                <a:solidFill>
                  <a:schemeClr val="dk2"/>
                </a:solidFill>
              </a:rPr>
              <a:t>ARISE!</a:t>
            </a:r>
            <a:endParaRPr sz="90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99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Wand, Im Haus, Decke, Schuhwerk enthält.&#10;&#10;KI-generierte Inhalte können fehlerhaft sein.">
            <a:extLst>
              <a:ext uri="{FF2B5EF4-FFF2-40B4-BE49-F238E27FC236}">
                <a16:creationId xmlns:a16="http://schemas.microsoft.com/office/drawing/2014/main" id="{161931F2-D26B-384A-8FDB-A6C38FC35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8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draußen, Himmel, Kleidung enthält.&#10;&#10;KI-generierte Inhalte können fehlerhaft sein.">
            <a:extLst>
              <a:ext uri="{FF2B5EF4-FFF2-40B4-BE49-F238E27FC236}">
                <a16:creationId xmlns:a16="http://schemas.microsoft.com/office/drawing/2014/main" id="{6D36B591-EF0C-5D43-384E-1F93B374A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8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Kleidung, Essen, Tisch enthält.&#10;&#10;KI-generierte Inhalte können fehlerhaft sein.">
            <a:extLst>
              <a:ext uri="{FF2B5EF4-FFF2-40B4-BE49-F238E27FC236}">
                <a16:creationId xmlns:a16="http://schemas.microsoft.com/office/drawing/2014/main" id="{15FDDDBC-73EE-C37F-342E-13C546DAE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8893"/>
      </p:ext>
    </p:extLst>
  </p:cSld>
  <p:clrMapOvr>
    <a:masterClrMapping/>
  </p:clrMapOvr>
</p:sld>
</file>

<file path=ppt/theme/theme1.xml><?xml version="1.0" encoding="utf-8"?>
<a:theme xmlns:a="http://schemas.openxmlformats.org/drawingml/2006/main" name="Bangkok Travel Guide Porfolio by Slidesgo">
  <a:themeElements>
    <a:clrScheme name="Simple Light">
      <a:dk1>
        <a:srgbClr val="394F42"/>
      </a:dk1>
      <a:lt1>
        <a:srgbClr val="F5F5F3"/>
      </a:lt1>
      <a:dk2>
        <a:srgbClr val="B74B49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94F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</Words>
  <Application>Microsoft Office PowerPoint</Application>
  <PresentationFormat>Bildschirmpräsentation (16:9)</PresentationFormat>
  <Paragraphs>29</Paragraphs>
  <Slides>36</Slides>
  <Notes>35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0" baseType="lpstr">
      <vt:lpstr>Playfair Display</vt:lpstr>
      <vt:lpstr>Raleway</vt:lpstr>
      <vt:lpstr>Arial</vt:lpstr>
      <vt:lpstr>Bangkok Travel Guide Porfolio by Slidesgo</vt:lpstr>
      <vt:lpstr>Missionsreise   CWC-Projekt</vt:lpstr>
      <vt:lpstr>PowerPoint-Präsentation</vt:lpstr>
      <vt:lpstr>Johannes 7,32</vt:lpstr>
      <vt:lpstr>CWC* Projekt in Karen – Überblick</vt:lpstr>
      <vt:lpstr>PowerPoint-Präsentation</vt:lpstr>
      <vt:lpstr>Young Man ARISE!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Gebetsanliegen</vt:lpstr>
      <vt:lpstr>PowerPoint-Präsentation</vt:lpstr>
      <vt:lpstr>Vielen  Dank!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Peter Youk</cp:lastModifiedBy>
  <cp:revision>19</cp:revision>
  <dcterms:modified xsi:type="dcterms:W3CDTF">2026-01-18T11:11:17Z</dcterms:modified>
</cp:coreProperties>
</file>